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434" r:id="rId3"/>
    <p:sldId id="341" r:id="rId4"/>
    <p:sldId id="344" r:id="rId5"/>
    <p:sldId id="352" r:id="rId6"/>
    <p:sldId id="345" r:id="rId7"/>
    <p:sldId id="353" r:id="rId8"/>
    <p:sldId id="354" r:id="rId9"/>
    <p:sldId id="355" r:id="rId10"/>
    <p:sldId id="394" r:id="rId11"/>
    <p:sldId id="356" r:id="rId12"/>
    <p:sldId id="357" r:id="rId13"/>
    <p:sldId id="358" r:id="rId14"/>
    <p:sldId id="359" r:id="rId15"/>
    <p:sldId id="360" r:id="rId16"/>
    <p:sldId id="361" r:id="rId17"/>
    <p:sldId id="362" r:id="rId18"/>
    <p:sldId id="395" r:id="rId19"/>
    <p:sldId id="363" r:id="rId20"/>
    <p:sldId id="437" r:id="rId21"/>
    <p:sldId id="364" r:id="rId22"/>
    <p:sldId id="435" r:id="rId23"/>
    <p:sldId id="439" r:id="rId24"/>
    <p:sldId id="346" r:id="rId25"/>
    <p:sldId id="373" r:id="rId26"/>
    <p:sldId id="365" r:id="rId27"/>
    <p:sldId id="366" r:id="rId28"/>
    <p:sldId id="367" r:id="rId29"/>
    <p:sldId id="368" r:id="rId30"/>
    <p:sldId id="396" r:id="rId31"/>
    <p:sldId id="397" r:id="rId32"/>
    <p:sldId id="369" r:id="rId33"/>
    <p:sldId id="370" r:id="rId34"/>
    <p:sldId id="372" r:id="rId35"/>
    <p:sldId id="375" r:id="rId36"/>
    <p:sldId id="399" r:id="rId37"/>
    <p:sldId id="398" r:id="rId38"/>
    <p:sldId id="347" r:id="rId39"/>
    <p:sldId id="374" r:id="rId40"/>
    <p:sldId id="376" r:id="rId41"/>
    <p:sldId id="410" r:id="rId42"/>
    <p:sldId id="380" r:id="rId43"/>
    <p:sldId id="381" r:id="rId44"/>
    <p:sldId id="382" r:id="rId45"/>
    <p:sldId id="414" r:id="rId46"/>
    <p:sldId id="348" r:id="rId47"/>
    <p:sldId id="385" r:id="rId48"/>
    <p:sldId id="386" r:id="rId49"/>
    <p:sldId id="415" r:id="rId50"/>
    <p:sldId id="388" r:id="rId51"/>
    <p:sldId id="403" r:id="rId52"/>
    <p:sldId id="400" r:id="rId53"/>
    <p:sldId id="402" r:id="rId54"/>
    <p:sldId id="404" r:id="rId55"/>
    <p:sldId id="436" r:id="rId56"/>
    <p:sldId id="405" r:id="rId57"/>
    <p:sldId id="406" r:id="rId58"/>
    <p:sldId id="407" r:id="rId59"/>
    <p:sldId id="416" r:id="rId60"/>
    <p:sldId id="418" r:id="rId61"/>
    <p:sldId id="428" r:id="rId62"/>
    <p:sldId id="419" r:id="rId63"/>
    <p:sldId id="420" r:id="rId64"/>
    <p:sldId id="421" r:id="rId65"/>
    <p:sldId id="426" r:id="rId66"/>
    <p:sldId id="422" r:id="rId67"/>
    <p:sldId id="427" r:id="rId68"/>
    <p:sldId id="423" r:id="rId69"/>
    <p:sldId id="429" r:id="rId70"/>
    <p:sldId id="424" r:id="rId71"/>
    <p:sldId id="425" r:id="rId72"/>
    <p:sldId id="430" r:id="rId73"/>
    <p:sldId id="389" r:id="rId74"/>
    <p:sldId id="431" r:id="rId75"/>
    <p:sldId id="432" r:id="rId76"/>
    <p:sldId id="438" r:id="rId77"/>
    <p:sldId id="409" r:id="rId78"/>
    <p:sldId id="433" r:id="rId79"/>
    <p:sldId id="391" r:id="rId80"/>
    <p:sldId id="392" r:id="rId81"/>
    <p:sldId id="393" r:id="rId82"/>
    <p:sldId id="349" r:id="rId83"/>
    <p:sldId id="440" r:id="rId84"/>
    <p:sldId id="351" r:id="rId85"/>
    <p:sldId id="441" r:id="rId86"/>
    <p:sldId id="442" r:id="rId87"/>
    <p:sldId id="452" r:id="rId88"/>
    <p:sldId id="443" r:id="rId89"/>
    <p:sldId id="449" r:id="rId90"/>
    <p:sldId id="445" r:id="rId91"/>
    <p:sldId id="446" r:id="rId92"/>
    <p:sldId id="447" r:id="rId93"/>
    <p:sldId id="451" r:id="rId94"/>
    <p:sldId id="448" r:id="rId95"/>
    <p:sldId id="45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8"/>
    <p:restoredTop sz="94780"/>
  </p:normalViewPr>
  <p:slideViewPr>
    <p:cSldViewPr snapToGrid="0" snapToObjects="1">
      <p:cViewPr varScale="1">
        <p:scale>
          <a:sx n="108" d="100"/>
          <a:sy n="108" d="100"/>
        </p:scale>
        <p:origin x="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01446-44F3-3741-B9F4-90C86D9C5716}" type="datetimeFigureOut">
              <a:rPr lang="en-US" smtClean="0"/>
              <a:t>3/22/19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A5855-7AB8-464B-8703-F94EEA2C8497}" type="slidenum">
              <a:rPr lang="en-US" smtClean="0"/>
              <a:t>‹#›</a:t>
            </a:fld>
            <a:endParaRPr lang="en-US"/>
          </a:p>
        </p:txBody>
      </p:sp>
    </p:spTree>
    <p:extLst>
      <p:ext uri="{BB962C8B-B14F-4D97-AF65-F5344CB8AC3E}">
        <p14:creationId xmlns:p14="http://schemas.microsoft.com/office/powerpoint/2010/main" val="732031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397A-55C7-4B4D-93D8-A0142FE71F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425424-15A2-9546-9469-C858970B0B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A66409-DF2C-2B43-B801-D8A329655CC8}"/>
              </a:ext>
            </a:extLst>
          </p:cNvPr>
          <p:cNvSpPr>
            <a:spLocks noGrp="1"/>
          </p:cNvSpPr>
          <p:nvPr>
            <p:ph type="dt" sz="half" idx="10"/>
          </p:nvPr>
        </p:nvSpPr>
        <p:spPr/>
        <p:txBody>
          <a:bodyPr/>
          <a:lstStyle/>
          <a:p>
            <a:fld id="{EDE2BE7E-8737-3142-B578-9A8E104C0181}" type="datetime1">
              <a:rPr lang="en-US" smtClean="0"/>
              <a:t>3/22/19</a:t>
            </a:fld>
            <a:endParaRPr lang="en-US"/>
          </a:p>
        </p:txBody>
      </p:sp>
      <p:sp>
        <p:nvSpPr>
          <p:cNvPr id="5" name="Footer Placeholder 4">
            <a:extLst>
              <a:ext uri="{FF2B5EF4-FFF2-40B4-BE49-F238E27FC236}">
                <a16:creationId xmlns:a16="http://schemas.microsoft.com/office/drawing/2014/main" id="{1DA59B6F-7371-D44D-86D4-C25F1A8240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66801-2C0F-CE4F-B232-3097A6B30619}"/>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72253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34883-A996-B645-8D0E-41944A377E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D29426-D1F4-E04E-8630-9E57C88986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3DA6D-5A93-864D-A66C-C2DB6AD2C063}"/>
              </a:ext>
            </a:extLst>
          </p:cNvPr>
          <p:cNvSpPr>
            <a:spLocks noGrp="1"/>
          </p:cNvSpPr>
          <p:nvPr>
            <p:ph type="dt" sz="half" idx="10"/>
          </p:nvPr>
        </p:nvSpPr>
        <p:spPr/>
        <p:txBody>
          <a:bodyPr/>
          <a:lstStyle/>
          <a:p>
            <a:fld id="{913C8B52-A16C-2046-869F-745E867AE443}" type="datetime1">
              <a:rPr lang="en-US" smtClean="0"/>
              <a:t>3/22/19</a:t>
            </a:fld>
            <a:endParaRPr lang="en-US"/>
          </a:p>
        </p:txBody>
      </p:sp>
      <p:sp>
        <p:nvSpPr>
          <p:cNvPr id="5" name="Footer Placeholder 4">
            <a:extLst>
              <a:ext uri="{FF2B5EF4-FFF2-40B4-BE49-F238E27FC236}">
                <a16:creationId xmlns:a16="http://schemas.microsoft.com/office/drawing/2014/main" id="{5ED46A9C-834C-E541-B3F8-669A85C8E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A89B1-39FA-EB48-ABFE-A4D3B0F768BF}"/>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297293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AB9847-461C-CB4B-B5A1-B706F1A816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710755-0784-9C4E-877F-1FC08F0288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C4DB9-0399-5949-80FA-7349AED89348}"/>
              </a:ext>
            </a:extLst>
          </p:cNvPr>
          <p:cNvSpPr>
            <a:spLocks noGrp="1"/>
          </p:cNvSpPr>
          <p:nvPr>
            <p:ph type="dt" sz="half" idx="10"/>
          </p:nvPr>
        </p:nvSpPr>
        <p:spPr/>
        <p:txBody>
          <a:bodyPr/>
          <a:lstStyle/>
          <a:p>
            <a:fld id="{383A0ADB-7100-A041-BD27-9AEE8B4985F4}" type="datetime1">
              <a:rPr lang="en-US" smtClean="0"/>
              <a:t>3/22/19</a:t>
            </a:fld>
            <a:endParaRPr lang="en-US"/>
          </a:p>
        </p:txBody>
      </p:sp>
      <p:sp>
        <p:nvSpPr>
          <p:cNvPr id="5" name="Footer Placeholder 4">
            <a:extLst>
              <a:ext uri="{FF2B5EF4-FFF2-40B4-BE49-F238E27FC236}">
                <a16:creationId xmlns:a16="http://schemas.microsoft.com/office/drawing/2014/main" id="{D173E7D9-4F43-5549-8DB2-4C15BAF62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46124-C077-D94D-9DB5-A62F91EB919D}"/>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2253701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94BB3-FF9E-F942-B4ED-946BDA1A69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40040-1365-234A-B506-61F87CBA71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4AE90-6269-774F-8528-14689E58C463}"/>
              </a:ext>
            </a:extLst>
          </p:cNvPr>
          <p:cNvSpPr>
            <a:spLocks noGrp="1"/>
          </p:cNvSpPr>
          <p:nvPr>
            <p:ph type="dt" sz="half" idx="10"/>
          </p:nvPr>
        </p:nvSpPr>
        <p:spPr/>
        <p:txBody>
          <a:bodyPr/>
          <a:lstStyle/>
          <a:p>
            <a:fld id="{24C1A44F-4B39-284A-9308-9859D8AF2662}" type="datetime1">
              <a:rPr lang="en-US" smtClean="0"/>
              <a:t>3/22/19</a:t>
            </a:fld>
            <a:endParaRPr lang="en-US"/>
          </a:p>
        </p:txBody>
      </p:sp>
      <p:sp>
        <p:nvSpPr>
          <p:cNvPr id="5" name="Footer Placeholder 4">
            <a:extLst>
              <a:ext uri="{FF2B5EF4-FFF2-40B4-BE49-F238E27FC236}">
                <a16:creationId xmlns:a16="http://schemas.microsoft.com/office/drawing/2014/main" id="{4F05E715-3A62-9447-8143-E6819E8FF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9C5CF4-25D1-564B-B1EB-62B7374BBA9E}"/>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32638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B949-8E84-BC49-A058-38AA926D1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EDC48-2AA8-A242-9FC3-34EEC7C1A0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C0C524-F2A6-4440-99EA-E0CA1D832328}"/>
              </a:ext>
            </a:extLst>
          </p:cNvPr>
          <p:cNvSpPr>
            <a:spLocks noGrp="1"/>
          </p:cNvSpPr>
          <p:nvPr>
            <p:ph type="dt" sz="half" idx="10"/>
          </p:nvPr>
        </p:nvSpPr>
        <p:spPr/>
        <p:txBody>
          <a:bodyPr/>
          <a:lstStyle/>
          <a:p>
            <a:fld id="{41D92949-DD5A-DF47-9EAF-6CB916A1CEBC}" type="datetime1">
              <a:rPr lang="en-US" smtClean="0"/>
              <a:t>3/22/19</a:t>
            </a:fld>
            <a:endParaRPr lang="en-US"/>
          </a:p>
        </p:txBody>
      </p:sp>
      <p:sp>
        <p:nvSpPr>
          <p:cNvPr id="5" name="Footer Placeholder 4">
            <a:extLst>
              <a:ext uri="{FF2B5EF4-FFF2-40B4-BE49-F238E27FC236}">
                <a16:creationId xmlns:a16="http://schemas.microsoft.com/office/drawing/2014/main" id="{467DAD99-8965-EE4C-879A-C75A84F94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FD7EE-E99B-2C42-8A0A-8D71C57E5719}"/>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1628791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E75E-A080-C045-9DC0-7AD0C4517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53FE2E-092B-9547-87BC-F1A86A4AE7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AEB35F-E2EE-CC4C-B8BD-B84795F49B2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83E7E9-5831-0547-AC4B-BA759776B1AC}"/>
              </a:ext>
            </a:extLst>
          </p:cNvPr>
          <p:cNvSpPr>
            <a:spLocks noGrp="1"/>
          </p:cNvSpPr>
          <p:nvPr>
            <p:ph type="dt" sz="half" idx="10"/>
          </p:nvPr>
        </p:nvSpPr>
        <p:spPr/>
        <p:txBody>
          <a:bodyPr/>
          <a:lstStyle/>
          <a:p>
            <a:fld id="{D5046DB4-AF7F-AC45-B89A-59AD4DCEDDA2}" type="datetime1">
              <a:rPr lang="en-US" smtClean="0"/>
              <a:t>3/22/19</a:t>
            </a:fld>
            <a:endParaRPr lang="en-US"/>
          </a:p>
        </p:txBody>
      </p:sp>
      <p:sp>
        <p:nvSpPr>
          <p:cNvPr id="6" name="Footer Placeholder 5">
            <a:extLst>
              <a:ext uri="{FF2B5EF4-FFF2-40B4-BE49-F238E27FC236}">
                <a16:creationId xmlns:a16="http://schemas.microsoft.com/office/drawing/2014/main" id="{D006E2E3-7869-B941-8BA9-FB8AC79B3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8B3A70-A59D-C54B-9F3F-C3655D63B15A}"/>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1804037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B83D-669D-3C48-9E2F-9E97FF6B8F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83CD6A-C5C5-3949-893F-8BFE27473F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7400202-64A6-AB43-B27D-A8309AD915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FEF12A-3B4D-6A42-9295-CDAE6F40E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1668B5C-0301-0C47-998D-96BB082831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F67DB1-E73A-5345-81E2-5476480C7AF3}"/>
              </a:ext>
            </a:extLst>
          </p:cNvPr>
          <p:cNvSpPr>
            <a:spLocks noGrp="1"/>
          </p:cNvSpPr>
          <p:nvPr>
            <p:ph type="dt" sz="half" idx="10"/>
          </p:nvPr>
        </p:nvSpPr>
        <p:spPr/>
        <p:txBody>
          <a:bodyPr/>
          <a:lstStyle/>
          <a:p>
            <a:fld id="{405C5ABB-B49A-2E43-8DBA-D3C858367E4B}" type="datetime1">
              <a:rPr lang="en-US" smtClean="0"/>
              <a:t>3/22/19</a:t>
            </a:fld>
            <a:endParaRPr lang="en-US"/>
          </a:p>
        </p:txBody>
      </p:sp>
      <p:sp>
        <p:nvSpPr>
          <p:cNvPr id="8" name="Footer Placeholder 7">
            <a:extLst>
              <a:ext uri="{FF2B5EF4-FFF2-40B4-BE49-F238E27FC236}">
                <a16:creationId xmlns:a16="http://schemas.microsoft.com/office/drawing/2014/main" id="{023EA11F-063E-0E41-B587-535E8EAC09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1E6E7E-7D77-1F4F-8A6D-CCA51CC8CBED}"/>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3225869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2F3F-73A9-FC45-A5F3-3853C45086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7E56E9-05FF-4C4B-9F6B-50D924796538}"/>
              </a:ext>
            </a:extLst>
          </p:cNvPr>
          <p:cNvSpPr>
            <a:spLocks noGrp="1"/>
          </p:cNvSpPr>
          <p:nvPr>
            <p:ph type="dt" sz="half" idx="10"/>
          </p:nvPr>
        </p:nvSpPr>
        <p:spPr/>
        <p:txBody>
          <a:bodyPr/>
          <a:lstStyle/>
          <a:p>
            <a:fld id="{0F7C2FCC-C22D-624D-B5B7-18C52B64BB37}" type="datetime1">
              <a:rPr lang="en-US" smtClean="0"/>
              <a:t>3/22/19</a:t>
            </a:fld>
            <a:endParaRPr lang="en-US"/>
          </a:p>
        </p:txBody>
      </p:sp>
      <p:sp>
        <p:nvSpPr>
          <p:cNvPr id="4" name="Footer Placeholder 3">
            <a:extLst>
              <a:ext uri="{FF2B5EF4-FFF2-40B4-BE49-F238E27FC236}">
                <a16:creationId xmlns:a16="http://schemas.microsoft.com/office/drawing/2014/main" id="{08ACE734-87FC-BA43-A66D-4547D700E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04A9B6-5476-C341-9FCA-92845D229749}"/>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1280269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3D2098-7972-5C48-A3BB-855D69E99CE2}"/>
              </a:ext>
            </a:extLst>
          </p:cNvPr>
          <p:cNvSpPr>
            <a:spLocks noGrp="1"/>
          </p:cNvSpPr>
          <p:nvPr>
            <p:ph type="dt" sz="half" idx="10"/>
          </p:nvPr>
        </p:nvSpPr>
        <p:spPr/>
        <p:txBody>
          <a:bodyPr/>
          <a:lstStyle/>
          <a:p>
            <a:fld id="{D3BA2882-6147-F445-A33D-31F6A4A9CB25}" type="datetime1">
              <a:rPr lang="en-US" smtClean="0"/>
              <a:t>3/22/19</a:t>
            </a:fld>
            <a:endParaRPr lang="en-US"/>
          </a:p>
        </p:txBody>
      </p:sp>
      <p:sp>
        <p:nvSpPr>
          <p:cNvPr id="3" name="Footer Placeholder 2">
            <a:extLst>
              <a:ext uri="{FF2B5EF4-FFF2-40B4-BE49-F238E27FC236}">
                <a16:creationId xmlns:a16="http://schemas.microsoft.com/office/drawing/2014/main" id="{923ECAB2-0B3E-034D-B1EB-12CD26267A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25143-37A4-A94E-A5C9-7F50549B4A7E}"/>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3720082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AFEF-3B55-8E49-8CF1-5B9CCBB1E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EE8BAF-35CB-FA40-8E2D-1950271F8A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8E9F2D-98A0-954C-9965-C150244F7B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132E3F-39ED-894A-8E48-A5C9E70F25B6}"/>
              </a:ext>
            </a:extLst>
          </p:cNvPr>
          <p:cNvSpPr>
            <a:spLocks noGrp="1"/>
          </p:cNvSpPr>
          <p:nvPr>
            <p:ph type="dt" sz="half" idx="10"/>
          </p:nvPr>
        </p:nvSpPr>
        <p:spPr/>
        <p:txBody>
          <a:bodyPr/>
          <a:lstStyle/>
          <a:p>
            <a:fld id="{AE4133B8-E2ED-A546-9C19-2D883B5AAEEA}" type="datetime1">
              <a:rPr lang="en-US" smtClean="0"/>
              <a:t>3/22/19</a:t>
            </a:fld>
            <a:endParaRPr lang="en-US"/>
          </a:p>
        </p:txBody>
      </p:sp>
      <p:sp>
        <p:nvSpPr>
          <p:cNvPr id="6" name="Footer Placeholder 5">
            <a:extLst>
              <a:ext uri="{FF2B5EF4-FFF2-40B4-BE49-F238E27FC236}">
                <a16:creationId xmlns:a16="http://schemas.microsoft.com/office/drawing/2014/main" id="{6DB208D4-BECB-BD49-94B2-67AA15B50B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834E2-6E05-274E-A380-856DF701F9B4}"/>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1484532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09677-0BAE-184B-B19E-8EFC809943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C24B04-52B4-8F43-9CAF-39B0273A1B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BEB75-AA7A-D24D-AB56-F92B9850BA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12244E-D7EF-7F49-A3FC-87461A972C90}"/>
              </a:ext>
            </a:extLst>
          </p:cNvPr>
          <p:cNvSpPr>
            <a:spLocks noGrp="1"/>
          </p:cNvSpPr>
          <p:nvPr>
            <p:ph type="dt" sz="half" idx="10"/>
          </p:nvPr>
        </p:nvSpPr>
        <p:spPr/>
        <p:txBody>
          <a:bodyPr/>
          <a:lstStyle/>
          <a:p>
            <a:fld id="{D7E9A854-EF0E-D24D-B2B0-BF86CF4F8BAA}" type="datetime1">
              <a:rPr lang="en-US" smtClean="0"/>
              <a:t>3/22/19</a:t>
            </a:fld>
            <a:endParaRPr lang="en-US"/>
          </a:p>
        </p:txBody>
      </p:sp>
      <p:sp>
        <p:nvSpPr>
          <p:cNvPr id="6" name="Footer Placeholder 5">
            <a:extLst>
              <a:ext uri="{FF2B5EF4-FFF2-40B4-BE49-F238E27FC236}">
                <a16:creationId xmlns:a16="http://schemas.microsoft.com/office/drawing/2014/main" id="{0AFB25AE-061F-C348-97D1-22496FA151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9254F-1043-F340-946D-428EE3EBDEA6}"/>
              </a:ext>
            </a:extLst>
          </p:cNvPr>
          <p:cNvSpPr>
            <a:spLocks noGrp="1"/>
          </p:cNvSpPr>
          <p:nvPr>
            <p:ph type="sldNum" sz="quarter" idx="12"/>
          </p:nvPr>
        </p:nvSpPr>
        <p:spPr/>
        <p:txBody>
          <a:bodyPr/>
          <a:lstStyle/>
          <a:p>
            <a:fld id="{B7C0D8F2-DD32-9346-BE5E-4DEECA6E30E5}" type="slidenum">
              <a:rPr lang="en-US" smtClean="0"/>
              <a:t>‹#›</a:t>
            </a:fld>
            <a:endParaRPr lang="en-US"/>
          </a:p>
        </p:txBody>
      </p:sp>
    </p:spTree>
    <p:extLst>
      <p:ext uri="{BB962C8B-B14F-4D97-AF65-F5344CB8AC3E}">
        <p14:creationId xmlns:p14="http://schemas.microsoft.com/office/powerpoint/2010/main" val="293658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96FC1-7DC8-E841-85A2-A9E7864695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3E040E-907F-984A-AB6E-7E9339E189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ADB5F-E781-1741-9605-2388934F8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8D06D-DEEE-F046-B638-3D444C1085D2}" type="datetime1">
              <a:rPr lang="en-US" smtClean="0"/>
              <a:t>3/22/19</a:t>
            </a:fld>
            <a:endParaRPr lang="en-US"/>
          </a:p>
        </p:txBody>
      </p:sp>
      <p:sp>
        <p:nvSpPr>
          <p:cNvPr id="5" name="Footer Placeholder 4">
            <a:extLst>
              <a:ext uri="{FF2B5EF4-FFF2-40B4-BE49-F238E27FC236}">
                <a16:creationId xmlns:a16="http://schemas.microsoft.com/office/drawing/2014/main" id="{ECD7605D-861B-B043-BBDC-F4A33F1BF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92039E-B7BB-9548-A252-CA679BBF2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0D8F2-DD32-9346-BE5E-4DEECA6E30E5}" type="slidenum">
              <a:rPr lang="en-US" smtClean="0"/>
              <a:t>‹#›</a:t>
            </a:fld>
            <a:endParaRPr lang="en-US"/>
          </a:p>
        </p:txBody>
      </p:sp>
    </p:spTree>
    <p:extLst>
      <p:ext uri="{BB962C8B-B14F-4D97-AF65-F5344CB8AC3E}">
        <p14:creationId xmlns:p14="http://schemas.microsoft.com/office/powerpoint/2010/main" val="2999252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thur.redfern@utdallas.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rail.eecs.berkeley.edu/deeprlcourse/static/slides/lec-4.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mentalfloss.com/article/545667/facts-about-wargames"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pinningup.openai.com/en/latest/spinningup/rl_intro2.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TTziY7EmUA"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TTziY7EmUA" TargetMode="External"/><Relationship Id="rId1" Type="http://schemas.openxmlformats.org/officeDocument/2006/relationships/slideLayout" Target="../slideLayouts/slideLayout2.xml"/><Relationship Id="rId5" Type="http://schemas.openxmlformats.org/officeDocument/2006/relationships/hyperlink" Target="https://github.com/tensorflow/agents/tree/master/tf_agents/colabs" TargetMode="External"/><Relationship Id="rId4" Type="http://schemas.openxmlformats.org/officeDocument/2006/relationships/hyperlink" Target="https://github.com/tensorflow/agen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nul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torage.googleapis.com/deepmind-media/dqn/DQNNaturePaper.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torage.googleapis.com/deepmind-media/dqn/DQNNaturePaper.pdf" TargetMode="External"/><Relationship Id="rId1" Type="http://schemas.openxmlformats.org/officeDocument/2006/relationships/slideLayout" Target="../slideLayouts/slideLayout2.xml"/><Relationship Id="rId4" Type="http://schemas.openxmlformats.org/officeDocument/2006/relationships/hyperlink" Target="https://www.youtube.com/watch?v=V1eYniJ0Rn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orage.googleapis.com/deepmind-media/dqn/DQNNaturePaper.pd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geeksforgeeks.org/minimax-algorithm-in-game-theory-set-4-alpha-beta-pruning/"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incompleteideas.net/book/bookdraft2017nov5.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ieeexplore.ieee.org/document/6145622"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wired.co.uk/article/alphago-deepmind-google-wins-lee-sedol"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orage.googleapis.com/deepmind-media/alphago/AlphaGoNaturePaper.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torage.googleapis.com/deepmind-media/alphago/AlphaGoNaturePaper.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einforcement_learni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eepmind.com/blog/alphago-zero-learning-scratch/"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eepmind.com/blog/alphago-zero-learning-scratch/"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eepmind.com/blog/alphago-zero-learning-scratch/"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eepmind.com/research/publications/general-reinforcement-learning-algorithm-masters-chess-shogi-and-go-through-self-play/"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eepmind.com/research/publications/general-reinforcement-learning-algorithm-masters-chess-shogi-and-go-through-self-play/"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eeplearning.mit.edu/"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805.07470"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arxiv.org/abs/1805.07470"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spinningup.openai.com/en/latest/spinningup/rl_intro3.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spinningup.openai.com/en/latest/spinningup/rl_intro3.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hyperlink" Target="https://lilianweng.github.io/lil-log/2018/04/08/policy-gradient-algorithms.html" TargetMode="External"/><Relationship Id="rId3" Type="http://schemas.openxmlformats.org/officeDocument/2006/relationships/hyperlink" Target="https://spinningup.openai.com/en/latest/" TargetMode="External"/><Relationship Id="rId7" Type="http://schemas.openxmlformats.org/officeDocument/2006/relationships/hyperlink" Target="https://github.com/simoninithomas/Deep_reinforcement_learning_Course" TargetMode="External"/><Relationship Id="rId2" Type="http://schemas.openxmlformats.org/officeDocument/2006/relationships/hyperlink" Target="http://incompleteideas.net/book/bookdraft2017nov5.pdf" TargetMode="External"/><Relationship Id="rId1" Type="http://schemas.openxmlformats.org/officeDocument/2006/relationships/slideLayout" Target="../slideLayouts/slideLayout2.xml"/><Relationship Id="rId6" Type="http://schemas.openxmlformats.org/officeDocument/2006/relationships/hyperlink" Target="https://simoninithomas.github.io/Deep_reinforcement_learning_Course/" TargetMode="External"/><Relationship Id="rId5" Type="http://schemas.openxmlformats.org/officeDocument/2006/relationships/hyperlink" Target="http://www0.cs.ucl.ac.uk/staff/d.silver/web/Talks.html" TargetMode="External"/><Relationship Id="rId4" Type="http://schemas.openxmlformats.org/officeDocument/2006/relationships/hyperlink" Target="http://rail.eecs.berkeley.edu/deeprlcourse/" TargetMode="External"/><Relationship Id="rId9" Type="http://schemas.openxmlformats.org/officeDocument/2006/relationships/hyperlink" Target="https://github.com/awjuliani/DeepRL-Agents"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811.00260" TargetMode="External"/><Relationship Id="rId2" Type="http://schemas.openxmlformats.org/officeDocument/2006/relationships/hyperlink" Target="https://pypi.org/project/pybullet/" TargetMode="External"/><Relationship Id="rId1" Type="http://schemas.openxmlformats.org/officeDocument/2006/relationships/slideLayout" Target="../slideLayouts/slideLayout2.xml"/><Relationship Id="rId5" Type="http://schemas.openxmlformats.org/officeDocument/2006/relationships/hyperlink" Target="https://github.com/openai/gym" TargetMode="External"/><Relationship Id="rId4" Type="http://schemas.openxmlformats.org/officeDocument/2006/relationships/hyperlink" Target="http://www.mujoco.org/"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ensorflow/agents" TargetMode="External"/><Relationship Id="rId7" Type="http://schemas.openxmlformats.org/officeDocument/2006/relationships/hyperlink" Target="https://medium.com/tensorflow/tf-jam-shooting-hoops-with-machine-learning-7a96e1236c32" TargetMode="External"/><Relationship Id="rId2" Type="http://schemas.openxmlformats.org/officeDocument/2006/relationships/hyperlink" Target="https://www.youtube.com/watch?v=-TTziY7EmUA" TargetMode="External"/><Relationship Id="rId1" Type="http://schemas.openxmlformats.org/officeDocument/2006/relationships/slideLayout" Target="../slideLayouts/slideLayout2.xml"/><Relationship Id="rId6" Type="http://schemas.openxmlformats.org/officeDocument/2006/relationships/hyperlink" Target="https://github.com/deepmind/dm_control" TargetMode="External"/><Relationship Id="rId5" Type="http://schemas.openxmlformats.org/officeDocument/2006/relationships/hyperlink" Target="https://github.com/google/dopamine" TargetMode="External"/><Relationship Id="rId4" Type="http://schemas.openxmlformats.org/officeDocument/2006/relationships/hyperlink" Target="https://github.com/tensorflow/agents/tree/master/tf_agents/colab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509.06461" TargetMode="External"/><Relationship Id="rId7" Type="http://schemas.openxmlformats.org/officeDocument/2006/relationships/hyperlink" Target="https://arxiv.org/abs/1710.02298" TargetMode="External"/><Relationship Id="rId2" Type="http://schemas.openxmlformats.org/officeDocument/2006/relationships/hyperlink" Target="https://www.nature.com/articles/nature14236" TargetMode="External"/><Relationship Id="rId1" Type="http://schemas.openxmlformats.org/officeDocument/2006/relationships/slideLayout" Target="../slideLayouts/slideLayout2.xml"/><Relationship Id="rId6" Type="http://schemas.openxmlformats.org/officeDocument/2006/relationships/hyperlink" Target="https://arxiv.org/abs/1602.02867" TargetMode="External"/><Relationship Id="rId5" Type="http://schemas.openxmlformats.org/officeDocument/2006/relationships/hyperlink" Target="https://arxiv.org/abs/1511.06581" TargetMode="External"/><Relationship Id="rId4" Type="http://schemas.openxmlformats.org/officeDocument/2006/relationships/hyperlink" Target="https://arxiv.org/abs/1511.05952"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901.00137" TargetMode="External"/><Relationship Id="rId2" Type="http://schemas.openxmlformats.org/officeDocument/2006/relationships/hyperlink" Target="https://arxiv.org/abs/1805.07603" TargetMode="External"/><Relationship Id="rId1" Type="http://schemas.openxmlformats.org/officeDocument/2006/relationships/slideLayout" Target="../slideLayouts/slideLayout2.xml"/><Relationship Id="rId4" Type="http://schemas.openxmlformats.org/officeDocument/2006/relationships/hyperlink" Target="https://www.youtube.com/watch?v=V1eYniJ0Rnk"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06.02438" TargetMode="External"/><Relationship Id="rId7" Type="http://schemas.openxmlformats.org/officeDocument/2006/relationships/hyperlink" Target="https://arxiv.org/abs/1812.05905" TargetMode="External"/><Relationship Id="rId2" Type="http://schemas.openxmlformats.org/officeDocument/2006/relationships/hyperlink" Target="https://arxiv.org/abs/1502.05477" TargetMode="External"/><Relationship Id="rId1" Type="http://schemas.openxmlformats.org/officeDocument/2006/relationships/slideLayout" Target="../slideLayouts/slideLayout2.xml"/><Relationship Id="rId6" Type="http://schemas.openxmlformats.org/officeDocument/2006/relationships/hyperlink" Target="https://arxiv.org/abs/1707.06347" TargetMode="External"/><Relationship Id="rId5" Type="http://schemas.openxmlformats.org/officeDocument/2006/relationships/hyperlink" Target="https://arxiv.org/abs/1602.01783" TargetMode="External"/><Relationship Id="rId4" Type="http://schemas.openxmlformats.org/officeDocument/2006/relationships/hyperlink" Target="https://arxiv.org/abs/1510.09142"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hal.inria.fr/inria-00116992/document" TargetMode="External"/><Relationship Id="rId2" Type="http://schemas.openxmlformats.org/officeDocument/2006/relationships/hyperlink" Target="https://arxiv.org/abs/1705.08439" TargetMode="External"/><Relationship Id="rId1" Type="http://schemas.openxmlformats.org/officeDocument/2006/relationships/slideLayout" Target="../slideLayouts/slideLayout2.xml"/><Relationship Id="rId5" Type="http://schemas.openxmlformats.org/officeDocument/2006/relationships/hyperlink" Target="https://ieeexplore.ieee.org/document/6145622" TargetMode="External"/><Relationship Id="rId4" Type="http://schemas.openxmlformats.org/officeDocument/2006/relationships/hyperlink" Target="https://int8.io/monte-carlo-tree-search-beginners-guid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storage.googleapis.com/deepmind-media/alphago/AlphaGoNaturePaper.pdf" TargetMode="External"/><Relationship Id="rId2" Type="http://schemas.openxmlformats.org/officeDocument/2006/relationships/hyperlink" Target="https://www.nature.com/articles/nature16961" TargetMode="External"/><Relationship Id="rId1" Type="http://schemas.openxmlformats.org/officeDocument/2006/relationships/slideLayout" Target="../slideLayouts/slideLayout2.xml"/><Relationship Id="rId4" Type="http://schemas.openxmlformats.org/officeDocument/2006/relationships/hyperlink" Target="https://blog.google/technology/ai/alphago-machine-learning-game-go/"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eepmind.com/blog/alphago-zero-learning-scratch/" TargetMode="External"/><Relationship Id="rId2" Type="http://schemas.openxmlformats.org/officeDocument/2006/relationships/hyperlink" Target="https://www.nature.com/articles/nature242702017-silver.pdf" TargetMode="External"/><Relationship Id="rId1" Type="http://schemas.openxmlformats.org/officeDocument/2006/relationships/slideLayout" Target="../slideLayouts/slideLayout2.xml"/><Relationship Id="rId5" Type="http://schemas.openxmlformats.org/officeDocument/2006/relationships/hyperlink" Target="https://github.com/tensorflow/minigo" TargetMode="External"/><Relationship Id="rId4" Type="http://schemas.openxmlformats.org/officeDocument/2006/relationships/hyperlink" Target="https://www.youtube.com/watch?v=LRqlmjL3-n8"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github.com/pytorch/ELF" TargetMode="External"/><Relationship Id="rId3" Type="http://schemas.openxmlformats.org/officeDocument/2006/relationships/hyperlink" Target="https://deepmind.com/research/publications/general-reinforcement-learning-algorithm-masters-chess-shogi-and-go-through-self-play/" TargetMode="External"/><Relationship Id="rId7" Type="http://schemas.openxmlformats.org/officeDocument/2006/relationships/hyperlink" Target="https://facebook.ai/developers/tools/elf-opengo" TargetMode="External"/><Relationship Id="rId2" Type="http://schemas.openxmlformats.org/officeDocument/2006/relationships/hyperlink" Target="https://arxiv.org/abs/1712.01815" TargetMode="External"/><Relationship Id="rId1" Type="http://schemas.openxmlformats.org/officeDocument/2006/relationships/slideLayout" Target="../slideLayouts/slideLayout2.xml"/><Relationship Id="rId6" Type="http://schemas.openxmlformats.org/officeDocument/2006/relationships/hyperlink" Target="https://arxiv.org/abs/1902.04522" TargetMode="External"/><Relationship Id="rId5" Type="http://schemas.openxmlformats.org/officeDocument/2006/relationships/hyperlink" Target="https://www.youtube.com/watch?v=Wujy7OzvdJkELF" TargetMode="External"/><Relationship Id="rId4" Type="http://schemas.openxmlformats.org/officeDocument/2006/relationships/hyperlink" Target="https://deepmind.com/blog/alphazero-shedding-new-light-grand-games-chess-shogi-and-go/" TargetMode="External"/><Relationship Id="rId9" Type="http://schemas.openxmlformats.org/officeDocument/2006/relationships/hyperlink" Target="https://lczero.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youtube.com/user/AGADMATOR/videos" TargetMode="External"/><Relationship Id="rId2" Type="http://schemas.openxmlformats.org/officeDocument/2006/relationships/hyperlink" Target="https://www.youtube.com/watch?v=7L2sUGcOgh0" TargetMode="External"/><Relationship Id="rId1" Type="http://schemas.openxmlformats.org/officeDocument/2006/relationships/slideLayout" Target="../slideLayouts/slideLayout2.xml"/><Relationship Id="rId5" Type="http://schemas.openxmlformats.org/officeDocument/2006/relationships/hyperlink" Target="https://www.youtube.com/watch?v=nPexHaFL1uo" TargetMode="External"/><Relationship Id="rId4" Type="http://schemas.openxmlformats.org/officeDocument/2006/relationships/hyperlink" Target="https://www.youtube.com/user/chess24media/videos" TargetMode="External"/></Relationships>
</file>

<file path=ppt/slides/_rels/slide94.xml.rels><?xml version="1.0" encoding="UTF-8" standalone="yes"?>
<Relationships xmlns="http://schemas.openxmlformats.org/package/2006/relationships"><Relationship Id="rId2" Type="http://schemas.openxmlformats.org/officeDocument/2006/relationships/hyperlink" Target="https://arxiv.org/abs/1805.07470"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1710.03748" TargetMode="External"/><Relationship Id="rId2" Type="http://schemas.openxmlformats.org/officeDocument/2006/relationships/hyperlink" Target="https://blog.openai.com/openai-five/" TargetMode="External"/><Relationship Id="rId1" Type="http://schemas.openxmlformats.org/officeDocument/2006/relationships/slideLayout" Target="../slideLayouts/slideLayout2.xml"/><Relationship Id="rId6" Type="http://schemas.openxmlformats.org/officeDocument/2006/relationships/hyperlink" Target="https://ieeexplore.ieee.org/abstract/document/7048109" TargetMode="External"/><Relationship Id="rId5" Type="http://schemas.openxmlformats.org/officeDocument/2006/relationships/hyperlink" Target="https://computing.derby.ac.uk/ojs/index.php/gb/article/view/14" TargetMode="External"/><Relationship Id="rId4" Type="http://schemas.openxmlformats.org/officeDocument/2006/relationships/hyperlink" Target="https://ieeexplore.ieee.org/abstract/document/83566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Games</a:t>
            </a:r>
          </a:p>
        </p:txBody>
      </p:sp>
      <p:sp>
        <p:nvSpPr>
          <p:cNvPr id="3" name="Subtitle 2">
            <a:extLst>
              <a:ext uri="{FF2B5EF4-FFF2-40B4-BE49-F238E27FC236}">
                <a16:creationId xmlns:a16="http://schemas.microsoft.com/office/drawing/2014/main" id="{323BB062-1F4E-564D-8748-15ED7C0C9D4C}"/>
              </a:ext>
            </a:extLst>
          </p:cNvPr>
          <p:cNvSpPr>
            <a:spLocks noGrp="1"/>
          </p:cNvSpPr>
          <p:nvPr>
            <p:ph type="subTitle" idx="1"/>
          </p:nvPr>
        </p:nvSpPr>
        <p:spPr/>
        <p:txBody>
          <a:bodyPr/>
          <a:lstStyle/>
          <a:p>
            <a:r>
              <a:rPr lang="en-US" dirty="0">
                <a:latin typeface="Calibri Light" panose="020F0502020204030204" pitchFamily="34" charset="0"/>
                <a:cs typeface="Calibri Light" panose="020F0502020204030204" pitchFamily="34" charset="0"/>
              </a:rPr>
              <a:t>Arthur J. Redfern</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hlinkClick r:id="rId2"/>
              </a:rPr>
              <a:t>arthur.redfern@utdallas.edu</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rPr>
              <a:t>Apr 24, 2019</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rPr>
              <a:t>Apr 29, 2019</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2822020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Policies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000" dirty="0">
                <a:latin typeface="Calibri Light" panose="020F0502020204030204" pitchFamily="34" charset="0"/>
                <a:cs typeface="Calibri Light" panose="020F0502020204030204" pitchFamily="34" charset="0"/>
                <a:sym typeface="Symbol" pitchFamily="2" charset="2"/>
              </a:rPr>
              <a:t>Categorical policies are used for discrete action spaces</a:t>
            </a:r>
          </a:p>
          <a:p>
            <a:pPr lvl="1"/>
            <a:r>
              <a:rPr lang="en-US" sz="1600" dirty="0">
                <a:latin typeface="Calibri Light" panose="020F0502020204030204" pitchFamily="34" charset="0"/>
                <a:cs typeface="Calibri Light" panose="020F0502020204030204" pitchFamily="34" charset="0"/>
                <a:sym typeface="Symbol" pitchFamily="2" charset="2"/>
              </a:rPr>
              <a:t>Ex: </a:t>
            </a:r>
            <a:r>
              <a:rPr lang="en-US" sz="1600" dirty="0" err="1">
                <a:latin typeface="Calibri Light" panose="020F0502020204030204" pitchFamily="34" charset="0"/>
                <a:cs typeface="Calibri Light" panose="020F0502020204030204" pitchFamily="34" charset="0"/>
                <a:sym typeface="Symbol" pitchFamily="2" charset="2"/>
              </a:rPr>
              <a:t>xNN</a:t>
            </a:r>
            <a:r>
              <a:rPr lang="en-US" sz="1600" dirty="0">
                <a:latin typeface="Calibri Light" panose="020F0502020204030204" pitchFamily="34" charset="0"/>
                <a:cs typeface="Calibri Light" panose="020F0502020204030204" pitchFamily="34" charset="0"/>
                <a:sym typeface="Symbol" pitchFamily="2" charset="2"/>
              </a:rPr>
              <a:t> + </a:t>
            </a:r>
            <a:r>
              <a:rPr lang="en-US" sz="1600" dirty="0" err="1">
                <a:latin typeface="Calibri Light" panose="020F0502020204030204" pitchFamily="34" charset="0"/>
                <a:cs typeface="Calibri Light" panose="020F0502020204030204" pitchFamily="34" charset="0"/>
                <a:sym typeface="Symbol" pitchFamily="2" charset="2"/>
              </a:rPr>
              <a:t>softmax</a:t>
            </a:r>
            <a:r>
              <a:rPr lang="en-US" sz="1600" dirty="0">
                <a:latin typeface="Calibri Light" panose="020F0502020204030204" pitchFamily="34" charset="0"/>
                <a:cs typeface="Calibri Light" panose="020F0502020204030204" pitchFamily="34" charset="0"/>
                <a:sym typeface="Symbol" pitchFamily="2" charset="2"/>
              </a:rPr>
              <a:t> maps a state to a vector representing a </a:t>
            </a:r>
            <a:r>
              <a:rPr lang="en-US" sz="1600" dirty="0" err="1">
                <a:latin typeface="Calibri Light" panose="020F0502020204030204" pitchFamily="34" charset="0"/>
                <a:cs typeface="Calibri Light" panose="020F0502020204030204" pitchFamily="34" charset="0"/>
                <a:sym typeface="Symbol" pitchFamily="2" charset="2"/>
              </a:rPr>
              <a:t>pmf</a:t>
            </a:r>
            <a:r>
              <a:rPr lang="en-US" sz="1600" dirty="0">
                <a:latin typeface="Calibri Light" panose="020F0502020204030204" pitchFamily="34" charset="0"/>
                <a:cs typeface="Calibri Light" panose="020F0502020204030204" pitchFamily="34" charset="0"/>
                <a:sym typeface="Symbol" pitchFamily="2" charset="2"/>
              </a:rPr>
              <a:t> of actions</a:t>
            </a:r>
          </a:p>
          <a:p>
            <a:pPr lvl="2"/>
            <a:r>
              <a:rPr lang="en-US" sz="1600" dirty="0">
                <a:latin typeface="Calibri Light" panose="020F0502020204030204" pitchFamily="34" charset="0"/>
                <a:cs typeface="Calibri Light" panose="020F0502020204030204" pitchFamily="34" charset="0"/>
                <a:sym typeface="Symbol" pitchFamily="2" charset="2"/>
              </a:rPr>
              <a:t>Elements in the vector represent the probability of the corresponding action</a:t>
            </a:r>
          </a:p>
          <a:p>
            <a:pPr lvl="2"/>
            <a:r>
              <a:rPr lang="en-US" sz="1600" dirty="0">
                <a:latin typeface="Calibri Light" panose="020F0502020204030204" pitchFamily="34" charset="0"/>
                <a:cs typeface="Calibri Light" panose="020F0502020204030204" pitchFamily="34" charset="0"/>
                <a:sym typeface="Symbol" pitchFamily="2" charset="2"/>
              </a:rPr>
              <a:t>Actions are sampled based on the </a:t>
            </a:r>
            <a:r>
              <a:rPr lang="en-US" sz="1600" dirty="0" err="1">
                <a:latin typeface="Calibri Light" panose="020F0502020204030204" pitchFamily="34" charset="0"/>
                <a:cs typeface="Calibri Light" panose="020F0502020204030204" pitchFamily="34" charset="0"/>
                <a:sym typeface="Symbol" pitchFamily="2" charset="2"/>
              </a:rPr>
              <a:t>pmf</a:t>
            </a:r>
            <a:endParaRPr lang="en-US" sz="1600" dirty="0">
              <a:latin typeface="Calibri Light" panose="020F0502020204030204" pitchFamily="34" charset="0"/>
              <a:cs typeface="Calibri Light" panose="020F0502020204030204" pitchFamily="34" charset="0"/>
              <a:sym typeface="Symbol" pitchFamily="2" charset="2"/>
            </a:endParaRPr>
          </a:p>
          <a:p>
            <a:pPr lvl="1"/>
            <a:r>
              <a:rPr lang="en-US" sz="1600" dirty="0">
                <a:latin typeface="Calibri Light" panose="020F0502020204030204" pitchFamily="34" charset="0"/>
                <a:cs typeface="Calibri Light" panose="020F0502020204030204" pitchFamily="34" charset="0"/>
                <a:sym typeface="Symbol" pitchFamily="2" charset="2"/>
              </a:rPr>
              <a:t>Log likelihoods are frequently needed</a:t>
            </a:r>
          </a:p>
          <a:p>
            <a:pPr lvl="2"/>
            <a:r>
              <a:rPr lang="en-US" sz="1600" dirty="0">
                <a:latin typeface="Calibri Light" panose="020F0502020204030204" pitchFamily="34" charset="0"/>
                <a:cs typeface="Calibri Light" panose="020F0502020204030204" pitchFamily="34" charset="0"/>
                <a:sym typeface="Symbol" pitchFamily="2" charset="2"/>
              </a:rPr>
              <a:t>log p</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a:t>
            </a:r>
            <a:r>
              <a:rPr lang="en-US" sz="1600" baseline="-25000" dirty="0">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Diagonal Gaussian policies are (commonly) used for continuous action spaces</a:t>
            </a:r>
          </a:p>
          <a:p>
            <a:pPr lvl="1"/>
            <a:r>
              <a:rPr lang="en-US" sz="1600" dirty="0">
                <a:latin typeface="Calibri Light" panose="020F0502020204030204" pitchFamily="34" charset="0"/>
                <a:cs typeface="Calibri Light" panose="020F0502020204030204" pitchFamily="34" charset="0"/>
              </a:rPr>
              <a:t>Ex: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maps a state to a vector representing mean actions</a:t>
            </a:r>
          </a:p>
          <a:p>
            <a:pPr lvl="2"/>
            <a:r>
              <a:rPr lang="el-GR" sz="1600" dirty="0">
                <a:latin typeface="Calibri Light" panose="020F0502020204030204" pitchFamily="34" charset="0"/>
                <a:cs typeface="Calibri Light" panose="020F0502020204030204" pitchFamily="34" charset="0"/>
              </a:rPr>
              <a:t>μ</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E[(</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a:t>
            </a:r>
          </a:p>
          <a:p>
            <a:pPr lvl="2"/>
            <a:r>
              <a:rPr lang="en-US" sz="1600" dirty="0">
                <a:latin typeface="Calibri Light" panose="020F0502020204030204" pitchFamily="34" charset="0"/>
                <a:cs typeface="Calibri Light" panose="020F0502020204030204" pitchFamily="34" charset="0"/>
                <a:sym typeface="Symbol" pitchFamily="2" charset="2"/>
              </a:rPr>
              <a:t>Have a separate vector representing the </a:t>
            </a:r>
            <a:r>
              <a:rPr lang="en-US" sz="1600" dirty="0" err="1">
                <a:latin typeface="Calibri Light" panose="020F0502020204030204" pitchFamily="34" charset="0"/>
                <a:cs typeface="Calibri Light" panose="020F0502020204030204" pitchFamily="34" charset="0"/>
                <a:sym typeface="Symbol" pitchFamily="2" charset="2"/>
              </a:rPr>
              <a:t>std</a:t>
            </a:r>
            <a:r>
              <a:rPr lang="en-US" sz="1600" dirty="0">
                <a:latin typeface="Calibri Light" panose="020F0502020204030204" pitchFamily="34" charset="0"/>
                <a:cs typeface="Calibri Light" panose="020F0502020204030204" pitchFamily="34" charset="0"/>
                <a:sym typeface="Symbol" pitchFamily="2" charset="2"/>
              </a:rPr>
              <a:t> dev of actions </a:t>
            </a:r>
            <a:r>
              <a:rPr lang="el-GR" sz="1600" dirty="0">
                <a:latin typeface="Calibri Light" panose="020F0502020204030204" pitchFamily="34" charset="0"/>
                <a:cs typeface="Calibri Light" panose="020F0502020204030204" pitchFamily="34" charset="0"/>
              </a:rPr>
              <a:t>σ</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a:t>
            </a:r>
            <a:endParaRPr lang="en-US" sz="1600" dirty="0">
              <a:latin typeface="Calibri Light" panose="020F0502020204030204" pitchFamily="34" charset="0"/>
              <a:cs typeface="Calibri Light" panose="020F0502020204030204" pitchFamily="34" charset="0"/>
            </a:endParaRPr>
          </a:p>
          <a:p>
            <a:pPr lvl="2"/>
            <a:r>
              <a:rPr lang="el-GR" sz="1600" dirty="0">
                <a:latin typeface="Calibri Light" panose="020F0502020204030204" pitchFamily="34" charset="0"/>
                <a:cs typeface="Calibri Light" panose="020F0502020204030204" pitchFamily="34" charset="0"/>
              </a:rPr>
              <a:t>σ</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is maybe fixed, maybe from a network</a:t>
            </a:r>
          </a:p>
          <a:p>
            <a:pPr lvl="2"/>
            <a:r>
              <a:rPr lang="en-US" sz="1600" dirty="0">
                <a:latin typeface="Calibri Light" panose="020F0502020204030204" pitchFamily="34" charset="0"/>
                <a:cs typeface="Calibri Light" panose="020F0502020204030204" pitchFamily="34" charset="0"/>
                <a:sym typeface="Symbol" pitchFamily="2" charset="2"/>
              </a:rPr>
              <a:t>Let </a:t>
            </a:r>
            <a:r>
              <a:rPr lang="en-US" sz="1600" dirty="0" err="1">
                <a:latin typeface="Calibri Light" panose="020F0502020204030204" pitchFamily="34" charset="0"/>
                <a:cs typeface="Calibri Light" panose="020F0502020204030204" pitchFamily="34" charset="0"/>
                <a:sym typeface="Symbol" pitchFamily="2" charset="2"/>
              </a:rPr>
              <a:t>z</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N(0, I)</a:t>
            </a:r>
          </a:p>
          <a:p>
            <a:pPr lvl="2"/>
            <a:r>
              <a:rPr lang="en-US" sz="1600" dirty="0">
                <a:latin typeface="Calibri Light" panose="020F0502020204030204" pitchFamily="34" charset="0"/>
                <a:cs typeface="Calibri Light" panose="020F0502020204030204" pitchFamily="34" charset="0"/>
                <a:sym typeface="Symbol" pitchFamily="2" charset="2"/>
              </a:rPr>
              <a:t>Actions are sampled a</a:t>
            </a:r>
            <a:r>
              <a:rPr lang="en-US" sz="1600" baseline="-25000" dirty="0">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a:t>
            </a:r>
            <a:r>
              <a:rPr lang="el-GR" sz="1600" dirty="0">
                <a:latin typeface="Calibri Light" panose="020F0502020204030204" pitchFamily="34" charset="0"/>
                <a:cs typeface="Calibri Light" panose="020F0502020204030204" pitchFamily="34" charset="0"/>
              </a:rPr>
              <a:t>μ</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a:t>
            </a:r>
            <a:r>
              <a:rPr lang="el-GR" sz="1600" dirty="0">
                <a:latin typeface="Calibri Light" panose="020F0502020204030204" pitchFamily="34" charset="0"/>
                <a:cs typeface="Calibri Light" panose="020F0502020204030204" pitchFamily="34" charset="0"/>
              </a:rPr>
              <a:t>σ</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z</a:t>
            </a:r>
            <a:r>
              <a:rPr lang="en-US" sz="1600" baseline="-25000" dirty="0" err="1">
                <a:latin typeface="Calibri Light" panose="020F0502020204030204" pitchFamily="34" charset="0"/>
                <a:cs typeface="Calibri Light" panose="020F0502020204030204" pitchFamily="34" charset="0"/>
              </a:rPr>
              <a:t>t</a:t>
            </a:r>
            <a:endParaRPr lang="en-US" sz="1600" baseline="-250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Log likelihoods are frequently needed</a:t>
            </a:r>
          </a:p>
          <a:p>
            <a:pPr lvl="2"/>
            <a:r>
              <a:rPr lang="en-US" sz="1600" dirty="0">
                <a:latin typeface="Calibri Light" panose="020F0502020204030204" pitchFamily="34" charset="0"/>
                <a:cs typeface="Calibri Light" panose="020F0502020204030204" pitchFamily="34" charset="0"/>
              </a:rPr>
              <a:t>log </a:t>
            </a:r>
            <a:r>
              <a:rPr lang="en-US" sz="1600" dirty="0">
                <a:latin typeface="Calibri Light" panose="020F0502020204030204" pitchFamily="34" charset="0"/>
                <a:cs typeface="Calibri Light" panose="020F0502020204030204" pitchFamily="34" charset="0"/>
                <a:sym typeface="Symbol" pitchFamily="2" charset="2"/>
              </a:rPr>
              <a:t>p</a:t>
            </a:r>
            <a:r>
              <a:rPr lang="en-US" sz="1600" baseline="-25000" dirty="0">
                <a:latin typeface="Calibri Light" panose="020F0502020204030204" pitchFamily="34" charset="0"/>
                <a:cs typeface="Calibri Light" panose="020F0502020204030204" pitchFamily="34" charset="0"/>
                <a:sym typeface="Symbol" pitchFamily="2" charset="2"/>
              </a:rPr>
              <a:t></a:t>
            </a:r>
            <a:r>
              <a:rPr lang="en-US" sz="1600" dirty="0">
                <a:latin typeface="Calibri Light" panose="020F0502020204030204" pitchFamily="34" charset="0"/>
                <a:cs typeface="Calibri Light" panose="020F0502020204030204" pitchFamily="34" charset="0"/>
                <a:sym typeface="Symbol" pitchFamily="2" charset="2"/>
              </a:rPr>
              <a:t>(a</a:t>
            </a:r>
            <a:r>
              <a:rPr lang="en-US" sz="1600" baseline="-25000" dirty="0">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a:t>
            </a:r>
            <a:r>
              <a:rPr lang="en-US" sz="1600" dirty="0" err="1">
                <a:latin typeface="Calibri Light" panose="020F0502020204030204" pitchFamily="34" charset="0"/>
                <a:cs typeface="Calibri Light" panose="020F0502020204030204" pitchFamily="34" charset="0"/>
                <a:sym typeface="Symbol" pitchFamily="2" charset="2"/>
              </a:rPr>
              <a:t>s</a:t>
            </a:r>
            <a:r>
              <a:rPr lang="en-US" sz="1600" baseline="-25000" dirty="0" err="1">
                <a:latin typeface="Calibri Light" panose="020F0502020204030204" pitchFamily="34" charset="0"/>
                <a:cs typeface="Calibri Light" panose="020F0502020204030204" pitchFamily="34" charset="0"/>
                <a:sym typeface="Symbol" pitchFamily="2" charset="2"/>
              </a:rPr>
              <a:t>t</a:t>
            </a:r>
            <a:r>
              <a:rPr lang="en-US" sz="1600" dirty="0">
                <a:latin typeface="Calibri Light" panose="020F0502020204030204" pitchFamily="34" charset="0"/>
                <a:cs typeface="Calibri Light" panose="020F0502020204030204" pitchFamily="34" charset="0"/>
                <a:sym typeface="Symbol" pitchFamily="2" charset="2"/>
              </a:rPr>
              <a:t>) = – 0.5(</a:t>
            </a:r>
            <a:r>
              <a:rPr lang="el-GR" sz="1600" dirty="0">
                <a:latin typeface="Calibri Light" panose="020F0502020204030204" pitchFamily="34" charset="0"/>
                <a:cs typeface="Calibri Light" panose="020F0502020204030204" pitchFamily="34" charset="0"/>
              </a:rPr>
              <a:t>Σ</a:t>
            </a:r>
            <a:r>
              <a:rPr lang="en-US" sz="1600" baseline="-25000" dirty="0" err="1">
                <a:latin typeface="Calibri Light" panose="020F0502020204030204" pitchFamily="34" charset="0"/>
                <a:cs typeface="Calibri Light" panose="020F0502020204030204" pitchFamily="34" charset="0"/>
              </a:rPr>
              <a:t>i</a:t>
            </a:r>
            <a:r>
              <a:rPr lang="en-US" sz="1600" baseline="-25000" dirty="0">
                <a:latin typeface="Calibri Light" panose="020F0502020204030204" pitchFamily="34" charset="0"/>
                <a:cs typeface="Calibri Light" panose="020F0502020204030204" pitchFamily="34" charset="0"/>
              </a:rPr>
              <a:t>=0:k-1</a:t>
            </a:r>
            <a:r>
              <a:rPr lang="en-US" sz="1600" dirty="0">
                <a:latin typeface="Calibri Light" panose="020F0502020204030204" pitchFamily="34" charset="0"/>
                <a:cs typeface="Calibri Light" panose="020F0502020204030204" pitchFamily="34" charset="0"/>
              </a:rPr>
              <a:t>((</a:t>
            </a:r>
            <a:r>
              <a:rPr lang="en-US" sz="1600" dirty="0" err="1">
                <a:latin typeface="Calibri Light" panose="020F0502020204030204" pitchFamily="34" charset="0"/>
                <a:cs typeface="Calibri Light" panose="020F0502020204030204" pitchFamily="34" charset="0"/>
              </a:rPr>
              <a:t>a</a:t>
            </a:r>
            <a:r>
              <a:rPr lang="en-US" sz="1600" baseline="-25000" dirty="0" err="1">
                <a:latin typeface="Calibri Light" panose="020F0502020204030204" pitchFamily="34" charset="0"/>
                <a:cs typeface="Calibri Light" panose="020F0502020204030204" pitchFamily="34" charset="0"/>
              </a:rPr>
              <a:t>i</a:t>
            </a:r>
            <a:r>
              <a:rPr lang="en-US" sz="1600" dirty="0">
                <a:latin typeface="Calibri Light" panose="020F0502020204030204" pitchFamily="34" charset="0"/>
                <a:cs typeface="Calibri Light" panose="020F0502020204030204" pitchFamily="34" charset="0"/>
              </a:rPr>
              <a:t> – </a:t>
            </a:r>
            <a:r>
              <a:rPr lang="el-GR" sz="1600" dirty="0">
                <a:latin typeface="Calibri Light" panose="020F0502020204030204" pitchFamily="34" charset="0"/>
                <a:cs typeface="Calibri Light" panose="020F0502020204030204" pitchFamily="34" charset="0"/>
              </a:rPr>
              <a:t>μ</a:t>
            </a:r>
            <a:r>
              <a:rPr lang="en-US" sz="1600" baseline="-25000" dirty="0" err="1">
                <a:latin typeface="Calibri Light" panose="020F0502020204030204" pitchFamily="34" charset="0"/>
                <a:cs typeface="Calibri Light" panose="020F0502020204030204" pitchFamily="34" charset="0"/>
              </a:rPr>
              <a:t>i</a:t>
            </a:r>
            <a:r>
              <a:rPr lang="en-US" sz="1600" dirty="0">
                <a:latin typeface="Calibri Light" panose="020F0502020204030204" pitchFamily="34" charset="0"/>
                <a:cs typeface="Calibri Light" panose="020F0502020204030204" pitchFamily="34" charset="0"/>
              </a:rPr>
              <a:t>)</a:t>
            </a:r>
            <a:r>
              <a:rPr lang="en-US" sz="1600" baseline="30000" dirty="0">
                <a:latin typeface="Calibri Light" panose="020F0502020204030204" pitchFamily="34" charset="0"/>
                <a:cs typeface="Calibri Light" panose="020F0502020204030204" pitchFamily="34" charset="0"/>
              </a:rPr>
              <a:t>2</a:t>
            </a:r>
            <a:r>
              <a:rPr lang="en-US" sz="1600" dirty="0">
                <a:latin typeface="Calibri Light" panose="020F0502020204030204" pitchFamily="34" charset="0"/>
                <a:cs typeface="Calibri Light" panose="020F0502020204030204" pitchFamily="34" charset="0"/>
              </a:rPr>
              <a:t>/</a:t>
            </a:r>
            <a:r>
              <a:rPr lang="el-GR" sz="1600" dirty="0">
                <a:latin typeface="Calibri Light" panose="020F0502020204030204" pitchFamily="34" charset="0"/>
                <a:cs typeface="Calibri Light" panose="020F0502020204030204" pitchFamily="34" charset="0"/>
              </a:rPr>
              <a:t>σ</a:t>
            </a:r>
            <a:r>
              <a:rPr lang="en-US" sz="1600" baseline="-25000" dirty="0">
                <a:latin typeface="Calibri Light" panose="020F0502020204030204" pitchFamily="34" charset="0"/>
                <a:cs typeface="Calibri Light" panose="020F0502020204030204" pitchFamily="34" charset="0"/>
              </a:rPr>
              <a:t>i</a:t>
            </a:r>
            <a:r>
              <a:rPr lang="en-US" sz="1600" baseline="30000" dirty="0">
                <a:latin typeface="Calibri Light" panose="020F0502020204030204" pitchFamily="34" charset="0"/>
                <a:cs typeface="Calibri Light" panose="020F0502020204030204" pitchFamily="34" charset="0"/>
              </a:rPr>
              <a:t>2</a:t>
            </a:r>
            <a:r>
              <a:rPr lang="en-US" sz="1600" dirty="0">
                <a:latin typeface="Calibri Light" panose="020F0502020204030204" pitchFamily="34" charset="0"/>
                <a:cs typeface="Calibri Light" panose="020F0502020204030204" pitchFamily="34" charset="0"/>
              </a:rPr>
              <a:t> + 2 log</a:t>
            </a:r>
            <a:r>
              <a:rPr lang="el-GR" sz="1600" dirty="0">
                <a:latin typeface="Calibri Light" panose="020F0502020204030204" pitchFamily="34" charset="0"/>
                <a:cs typeface="Calibri Light" panose="020F0502020204030204" pitchFamily="34" charset="0"/>
              </a:rPr>
              <a:t>σ</a:t>
            </a:r>
            <a:r>
              <a:rPr lang="en-US" sz="1600" baseline="-25000" dirty="0" err="1">
                <a:latin typeface="Calibri Light" panose="020F0502020204030204" pitchFamily="34" charset="0"/>
                <a:cs typeface="Calibri Light" panose="020F0502020204030204" pitchFamily="34" charset="0"/>
              </a:rPr>
              <a:t>i</a:t>
            </a:r>
            <a:r>
              <a:rPr lang="en-US" sz="1600" dirty="0">
                <a:latin typeface="Calibri Light" panose="020F0502020204030204" pitchFamily="34" charset="0"/>
                <a:cs typeface="Calibri Light" panose="020F0502020204030204" pitchFamily="34" charset="0"/>
              </a:rPr>
              <a:t>) + k log2</a:t>
            </a:r>
            <a:r>
              <a:rPr lang="en-US" sz="1600" dirty="0">
                <a:latin typeface="Calibri Light" panose="020F0502020204030204" pitchFamily="34" charset="0"/>
                <a:cs typeface="Calibri Light" panose="020F0502020204030204" pitchFamily="34" charset="0"/>
                <a:sym typeface="Symbol" pitchFamily="2" charset="2"/>
              </a:rPr>
              <a:t>)</a:t>
            </a:r>
          </a:p>
          <a:p>
            <a:pPr lvl="2"/>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a:p>
            <a:pPr lvl="1"/>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3711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Trajectories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 trajectory </a:t>
            </a:r>
            <a:r>
              <a:rPr lang="el-GR" sz="2400" dirty="0">
                <a:latin typeface="Calibri Light" panose="020F0502020204030204" pitchFamily="34" charset="0"/>
                <a:cs typeface="Calibri Light" panose="020F0502020204030204" pitchFamily="34" charset="0"/>
              </a:rPr>
              <a:t>τ </a:t>
            </a:r>
            <a:r>
              <a:rPr lang="en-US" sz="2400" dirty="0">
                <a:latin typeface="Calibri Light" panose="020F0502020204030204" pitchFamily="34" charset="0"/>
                <a:cs typeface="Calibri Light" panose="020F0502020204030204" pitchFamily="34" charset="0"/>
              </a:rPr>
              <a:t>is a sequence of states, actions and rewards</a:t>
            </a:r>
          </a:p>
          <a:p>
            <a:pPr lvl="1"/>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(s</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 s</a:t>
            </a:r>
            <a:r>
              <a:rPr lang="en-US" sz="2000" baseline="-25000" dirty="0">
                <a:latin typeface="Calibri Light" panose="020F0502020204030204" pitchFamily="34" charset="0"/>
                <a:cs typeface="Calibri Light" panose="020F0502020204030204" pitchFamily="34" charset="0"/>
              </a:rPr>
              <a:t>1</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1</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1</a:t>
            </a:r>
            <a:r>
              <a:rPr lang="en-US" sz="2000" dirty="0">
                <a:latin typeface="Calibri Light" panose="020F0502020204030204" pitchFamily="34" charset="0"/>
                <a:cs typeface="Calibri Light" panose="020F0502020204030204" pitchFamily="34" charset="0"/>
              </a:rPr>
              <a:t>, s</a:t>
            </a:r>
            <a:r>
              <a:rPr lang="en-US" sz="2000" baseline="-25000" dirty="0">
                <a:latin typeface="Calibri Light" panose="020F0502020204030204" pitchFamily="34" charset="0"/>
                <a:cs typeface="Calibri Light" panose="020F0502020204030204" pitchFamily="34" charset="0"/>
              </a:rPr>
              <a:t>2</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2</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2</a:t>
            </a:r>
            <a:r>
              <a:rPr lang="en-US" sz="2000" dirty="0">
                <a:latin typeface="Calibri Light" panose="020F0502020204030204" pitchFamily="34" charset="0"/>
                <a:cs typeface="Calibri Light" panose="020F0502020204030204" pitchFamily="34" charset="0"/>
              </a:rPr>
              <a:t>, ...)</a:t>
            </a: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The probability and generation of a trajectory given a policy </a:t>
            </a:r>
            <a:r>
              <a:rPr lang="en-US" sz="2400" dirty="0">
                <a:latin typeface="Calibri Light" panose="020F0502020204030204" pitchFamily="34" charset="0"/>
                <a:cs typeface="Calibri Light" panose="020F0502020204030204" pitchFamily="34" charset="0"/>
                <a:sym typeface="Symbol" pitchFamily="2" charset="2"/>
              </a:rPr>
              <a:t></a:t>
            </a:r>
          </a:p>
          <a:p>
            <a:pPr lvl="1"/>
            <a:r>
              <a:rPr lang="en-US" sz="2000" dirty="0" err="1">
                <a:latin typeface="Calibri Light" panose="020F0502020204030204" pitchFamily="34" charset="0"/>
                <a:cs typeface="Calibri Light" panose="020F0502020204030204" pitchFamily="34" charset="0"/>
                <a:sym typeface="Symbol" pitchFamily="2" charset="2"/>
              </a:rPr>
              <a:t>Pr</a:t>
            </a:r>
            <a:r>
              <a:rPr lang="en-US" sz="2000" dirty="0">
                <a:latin typeface="Calibri Light" panose="020F0502020204030204" pitchFamily="34" charset="0"/>
                <a:cs typeface="Calibri Light" panose="020F0502020204030204" pitchFamily="34" charset="0"/>
                <a:sym typeface="Symbol" pitchFamily="2" charset="2"/>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 ~ </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a:latin typeface="Calibri Light" panose="020F0502020204030204" pitchFamily="34" charset="0"/>
                <a:cs typeface="Calibri Light" panose="020F0502020204030204" pitchFamily="34" charset="0"/>
              </a:rPr>
              <a:t>p</a:t>
            </a:r>
            <a:r>
              <a:rPr lang="el-GR" sz="2000" baseline="-25000" dirty="0">
                <a:latin typeface="Calibri Light" panose="020F0502020204030204" pitchFamily="34" charset="0"/>
                <a:cs typeface="Calibri Light" panose="020F0502020204030204" pitchFamily="34" charset="0"/>
              </a:rPr>
              <a:t>μ</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 ∏</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p</a:t>
            </a:r>
            <a:r>
              <a:rPr lang="en-US" sz="2000" baseline="-25000" dirty="0" err="1">
                <a:latin typeface="Calibri Light" panose="020F0502020204030204" pitchFamily="34" charset="0"/>
                <a:cs typeface="Calibri Light" panose="020F0502020204030204" pitchFamily="34" charset="0"/>
              </a:rPr>
              <a:t>P</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sym typeface="Symbol" pitchFamily="2" charset="2"/>
              </a:rPr>
              <a:t>p</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Initialize s</a:t>
            </a:r>
            <a:r>
              <a:rPr lang="en-US" sz="2000" baseline="-25000" dirty="0">
                <a:latin typeface="Calibri Light" panose="020F0502020204030204" pitchFamily="34" charset="0"/>
                <a:cs typeface="Calibri Light" panose="020F0502020204030204" pitchFamily="34" charset="0"/>
                <a:sym typeface="Symbol" pitchFamily="2" charset="2"/>
              </a:rPr>
              <a:t>0</a:t>
            </a:r>
            <a:r>
              <a:rPr lang="en-US" sz="2000" dirty="0">
                <a:latin typeface="Calibri Light" panose="020F0502020204030204" pitchFamily="34" charset="0"/>
                <a:cs typeface="Calibri Light" panose="020F0502020204030204" pitchFamily="34" charset="0"/>
                <a:sym typeface="Symbol" pitchFamily="2" charset="2"/>
              </a:rPr>
              <a:t> ~ </a:t>
            </a:r>
            <a:r>
              <a:rPr lang="el-GR" sz="2000" dirty="0">
                <a:latin typeface="Calibri Light" panose="020F0502020204030204" pitchFamily="34" charset="0"/>
                <a:cs typeface="Calibri Light" panose="020F0502020204030204" pitchFamily="34" charset="0"/>
              </a:rPr>
              <a:t>μ</a:t>
            </a:r>
            <a:r>
              <a:rPr lang="en-US" sz="2000" dirty="0">
                <a:latin typeface="Calibri Light" panose="020F0502020204030204" pitchFamily="34" charset="0"/>
                <a:cs typeface="Calibri Light" panose="020F0502020204030204" pitchFamily="34" charset="0"/>
              </a:rPr>
              <a:t> and t = 0</a:t>
            </a:r>
          </a:p>
          <a:p>
            <a:pPr lvl="1"/>
            <a:r>
              <a:rPr lang="en-US" sz="2000" dirty="0">
                <a:latin typeface="Calibri Light" panose="020F0502020204030204" pitchFamily="34" charset="0"/>
                <a:cs typeface="Calibri Light" panose="020F0502020204030204" pitchFamily="34" charset="0"/>
              </a:rPr>
              <a:t>Loop</a:t>
            </a:r>
          </a:p>
          <a:p>
            <a:pPr lvl="2"/>
            <a:r>
              <a:rPr lang="en-US" dirty="0">
                <a:latin typeface="Calibri Light" panose="020F0502020204030204" pitchFamily="34" charset="0"/>
                <a:cs typeface="Calibri Light" panose="020F0502020204030204" pitchFamily="34" charset="0"/>
              </a:rPr>
              <a:t>a</a:t>
            </a:r>
            <a:r>
              <a:rPr lang="en-US" baseline="-25000" dirty="0">
                <a:latin typeface="Calibri Light" panose="020F0502020204030204" pitchFamily="34" charset="0"/>
                <a:cs typeface="Calibri Light" panose="020F0502020204030204" pitchFamily="34" charset="0"/>
              </a:rPr>
              <a:t>t</a:t>
            </a:r>
            <a:r>
              <a:rPr lang="en-US" dirty="0">
                <a:latin typeface="Calibri Light" panose="020F0502020204030204" pitchFamily="34" charset="0"/>
                <a:cs typeface="Calibri Light" panose="020F0502020204030204" pitchFamily="34" charset="0"/>
              </a:rPr>
              <a:t> 	~ </a:t>
            </a:r>
            <a:r>
              <a:rPr lang="en-US" dirty="0">
                <a:latin typeface="Calibri Light" panose="020F0502020204030204" pitchFamily="34" charset="0"/>
                <a:cs typeface="Calibri Light" panose="020F0502020204030204" pitchFamily="34" charset="0"/>
                <a:sym typeface="Symbol" pitchFamily="2" charset="2"/>
              </a:rPr>
              <a:t>(</a:t>
            </a:r>
            <a:r>
              <a:rPr lang="en-US" dirty="0" err="1">
                <a:latin typeface="Calibri Light" panose="020F0502020204030204" pitchFamily="34" charset="0"/>
                <a:cs typeface="Calibri Light" panose="020F0502020204030204" pitchFamily="34" charset="0"/>
                <a:sym typeface="Symbol" pitchFamily="2" charset="2"/>
              </a:rPr>
              <a:t>s</a:t>
            </a:r>
            <a:r>
              <a:rPr lang="en-US" baseline="-25000" dirty="0" err="1">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a:t>
            </a:r>
          </a:p>
          <a:p>
            <a:pPr lvl="2"/>
            <a:r>
              <a:rPr lang="en-US" dirty="0" err="1">
                <a:latin typeface="Calibri Light" panose="020F0502020204030204" pitchFamily="34" charset="0"/>
                <a:cs typeface="Calibri Light" panose="020F0502020204030204" pitchFamily="34" charset="0"/>
                <a:sym typeface="Symbol" pitchFamily="2" charset="2"/>
              </a:rPr>
              <a:t>r</a:t>
            </a:r>
            <a:r>
              <a:rPr lang="en-US" baseline="-25000" dirty="0" err="1">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 	~ R(</a:t>
            </a:r>
            <a:r>
              <a:rPr lang="en-US" dirty="0" err="1">
                <a:latin typeface="Calibri Light" panose="020F0502020204030204" pitchFamily="34" charset="0"/>
                <a:cs typeface="Calibri Light" panose="020F0502020204030204" pitchFamily="34" charset="0"/>
                <a:sym typeface="Symbol" pitchFamily="2" charset="2"/>
              </a:rPr>
              <a:t>s</a:t>
            </a:r>
            <a:r>
              <a:rPr lang="en-US" baseline="-25000" dirty="0" err="1">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 a</a:t>
            </a:r>
            <a:r>
              <a:rPr lang="en-US" baseline="-25000" dirty="0">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a:t>
            </a:r>
          </a:p>
          <a:p>
            <a:pPr lvl="2"/>
            <a:r>
              <a:rPr lang="en-US" dirty="0">
                <a:latin typeface="Calibri Light" panose="020F0502020204030204" pitchFamily="34" charset="0"/>
                <a:cs typeface="Calibri Light" panose="020F0502020204030204" pitchFamily="34" charset="0"/>
                <a:sym typeface="Symbol" pitchFamily="2" charset="2"/>
              </a:rPr>
              <a:t>s</a:t>
            </a:r>
            <a:r>
              <a:rPr lang="en-US" baseline="-25000" dirty="0">
                <a:latin typeface="Calibri Light" panose="020F0502020204030204" pitchFamily="34" charset="0"/>
                <a:cs typeface="Calibri Light" panose="020F0502020204030204" pitchFamily="34" charset="0"/>
                <a:sym typeface="Symbol" pitchFamily="2" charset="2"/>
              </a:rPr>
              <a:t>t+1</a:t>
            </a:r>
            <a:r>
              <a:rPr lang="en-US" dirty="0">
                <a:latin typeface="Calibri Light" panose="020F0502020204030204" pitchFamily="34" charset="0"/>
                <a:cs typeface="Calibri Light" panose="020F0502020204030204" pitchFamily="34" charset="0"/>
                <a:sym typeface="Symbol" pitchFamily="2" charset="2"/>
              </a:rPr>
              <a:t> 	~ P(</a:t>
            </a:r>
            <a:r>
              <a:rPr lang="en-US" dirty="0" err="1">
                <a:latin typeface="Calibri Light" panose="020F0502020204030204" pitchFamily="34" charset="0"/>
                <a:cs typeface="Calibri Light" panose="020F0502020204030204" pitchFamily="34" charset="0"/>
                <a:sym typeface="Symbol" pitchFamily="2" charset="2"/>
              </a:rPr>
              <a:t>s</a:t>
            </a:r>
            <a:r>
              <a:rPr lang="en-US" baseline="-25000" dirty="0" err="1">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 a</a:t>
            </a:r>
            <a:r>
              <a:rPr lang="en-US" baseline="-25000" dirty="0">
                <a:latin typeface="Calibri Light" panose="020F0502020204030204" pitchFamily="34" charset="0"/>
                <a:cs typeface="Calibri Light" panose="020F0502020204030204" pitchFamily="34" charset="0"/>
                <a:sym typeface="Symbol" pitchFamily="2" charset="2"/>
              </a:rPr>
              <a:t>t</a:t>
            </a:r>
            <a:r>
              <a:rPr lang="en-US" dirty="0">
                <a:latin typeface="Calibri Light" panose="020F0502020204030204" pitchFamily="34" charset="0"/>
                <a:cs typeface="Calibri Light" panose="020F0502020204030204" pitchFamily="34" charset="0"/>
                <a:sym typeface="Symbol" pitchFamily="2" charset="2"/>
              </a:rPr>
              <a:t>)</a:t>
            </a:r>
          </a:p>
          <a:p>
            <a:pPr lvl="2"/>
            <a:r>
              <a:rPr lang="en-US" dirty="0">
                <a:latin typeface="Calibri Light" panose="020F0502020204030204" pitchFamily="34" charset="0"/>
                <a:cs typeface="Calibri Light" panose="020F0502020204030204" pitchFamily="34" charset="0"/>
                <a:sym typeface="Symbol" pitchFamily="2" charset="2"/>
              </a:rPr>
              <a:t>t 	← t + 1</a:t>
            </a: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Notation</a:t>
            </a:r>
          </a:p>
          <a:p>
            <a:pPr lvl="1"/>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will be used to denote that the trajectory is created as above unless otherwise specified (i.e., a part of the default is explicitly overwritten)</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11</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98369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Total Rewards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Finite horizon undiscounted total reward</a:t>
            </a:r>
          </a:p>
          <a:p>
            <a:pPr lvl="1"/>
            <a:r>
              <a:rPr lang="en-US" sz="2000" dirty="0">
                <a:latin typeface="Calibri Light" panose="020F0502020204030204" pitchFamily="34" charset="0"/>
                <a:cs typeface="Calibri Light" panose="020F0502020204030204" pitchFamily="34" charset="0"/>
              </a:rPr>
              <a:t>R</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i</a:t>
            </a:r>
            <a:endParaRPr lang="en-US" sz="2000" baseline="-25000" dirty="0">
              <a:latin typeface="Calibri Light" panose="020F0502020204030204" pitchFamily="34" charset="0"/>
              <a:cs typeface="Calibri Light" panose="020F0502020204030204" pitchFamily="34" charset="0"/>
            </a:endParaRP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Infinite horizon discounted total reward</a:t>
            </a:r>
          </a:p>
          <a:p>
            <a:pPr lvl="1"/>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baseline="30000" dirty="0" err="1">
                <a:latin typeface="Calibri Light" panose="020F0502020204030204" pitchFamily="34" charset="0"/>
                <a:cs typeface="Calibri Light" panose="020F0502020204030204" pitchFamily="34" charset="0"/>
              </a:rPr>
              <a:t>i</a:t>
            </a:r>
            <a:r>
              <a:rPr lang="en-US" sz="2000" baseline="30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 (0, 1)</a:t>
            </a:r>
          </a:p>
          <a:p>
            <a:pPr lvl="1"/>
            <a:r>
              <a:rPr lang="en-US" sz="2000" dirty="0">
                <a:latin typeface="Calibri Light" panose="020F0502020204030204" pitchFamily="34" charset="0"/>
                <a:cs typeface="Calibri Light" panose="020F0502020204030204" pitchFamily="34" charset="0"/>
              </a:rPr>
              <a:t>Allows convergence</a:t>
            </a:r>
          </a:p>
          <a:p>
            <a:pPr lvl="1"/>
            <a:r>
              <a:rPr lang="en-US" sz="2000" dirty="0">
                <a:latin typeface="Calibri Light" panose="020F0502020204030204" pitchFamily="34" charset="0"/>
                <a:cs typeface="Calibri Light" panose="020F0502020204030204" pitchFamily="34" charset="0"/>
              </a:rPr>
              <a:t>Favors sooner rewards more than later rewards</a:t>
            </a: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Finite horizon discounted total reward</a:t>
            </a:r>
          </a:p>
          <a:p>
            <a:pPr lvl="1"/>
            <a:r>
              <a:rPr lang="en-US" sz="2000" dirty="0">
                <a:latin typeface="Calibri Light" panose="020F0502020204030204" pitchFamily="34" charset="0"/>
                <a:cs typeface="Calibri Light" panose="020F0502020204030204" pitchFamily="34" charset="0"/>
              </a:rPr>
              <a:t>R</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baseline="30000" dirty="0" err="1">
                <a:latin typeface="Calibri Light" panose="020F0502020204030204" pitchFamily="34" charset="0"/>
                <a:cs typeface="Calibri Light" panose="020F0502020204030204" pitchFamily="34" charset="0"/>
              </a:rPr>
              <a:t>i</a:t>
            </a:r>
            <a:r>
              <a:rPr lang="en-US" sz="2000" baseline="30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 (0, 1)</a:t>
            </a:r>
          </a:p>
          <a:p>
            <a:pPr lvl="1"/>
            <a:r>
              <a:rPr lang="en-US" sz="2000" dirty="0">
                <a:latin typeface="Calibri Light" panose="020F0502020204030204" pitchFamily="34" charset="0"/>
                <a:cs typeface="Calibri Light" panose="020F0502020204030204" pitchFamily="34" charset="0"/>
              </a:rPr>
              <a:t>Favors sooner rewards more than later rewards</a:t>
            </a:r>
          </a:p>
          <a:p>
            <a:pPr lvl="1"/>
            <a:r>
              <a:rPr lang="en-US" sz="2000" dirty="0">
                <a:latin typeface="Calibri Light" panose="020F0502020204030204" pitchFamily="34" charset="0"/>
                <a:cs typeface="Calibri Light" panose="020F0502020204030204" pitchFamily="34" charset="0"/>
              </a:rPr>
              <a:t>Frequently used in practice</a:t>
            </a: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Notation</a:t>
            </a:r>
          </a:p>
          <a:p>
            <a:pPr lvl="1"/>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will be used to generically indicate the total reward starting at time t and continuing to the end</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12</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24012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The Goal Of Reinforcement Learning</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Choose a policy </a:t>
            </a:r>
            <a:r>
              <a:rPr lang="en-US" sz="2400" dirty="0">
                <a:latin typeface="Calibri Light" panose="020F0502020204030204" pitchFamily="34" charset="0"/>
                <a:cs typeface="Calibri Light" panose="020F0502020204030204" pitchFamily="34" charset="0"/>
                <a:sym typeface="Symbol" pitchFamily="2" charset="2"/>
              </a:rPr>
              <a:t> </a:t>
            </a:r>
            <a:r>
              <a:rPr lang="en-US" sz="2400" dirty="0">
                <a:latin typeface="Calibri Light" panose="020F0502020204030204" pitchFamily="34" charset="0"/>
                <a:cs typeface="Calibri Light" panose="020F0502020204030204" pitchFamily="34" charset="0"/>
              </a:rPr>
              <a:t>that maximizes the expected total reward </a:t>
            </a:r>
            <a:r>
              <a:rPr lang="en-US" sz="2400" dirty="0" err="1">
                <a:latin typeface="Calibri Light" panose="020F0502020204030204" pitchFamily="34" charset="0"/>
                <a:cs typeface="Calibri Light" panose="020F0502020204030204" pitchFamily="34" charset="0"/>
              </a:rPr>
              <a:t>R</a:t>
            </a:r>
            <a:r>
              <a:rPr lang="en-US" sz="2400" baseline="-25000" dirty="0" err="1">
                <a:latin typeface="Calibri Light" panose="020F0502020204030204" pitchFamily="34" charset="0"/>
                <a:cs typeface="Calibri Light" panose="020F0502020204030204" pitchFamily="34" charset="0"/>
              </a:rPr>
              <a:t>t</a:t>
            </a:r>
            <a:r>
              <a:rPr lang="en-US" sz="2400" baseline="-25000" dirty="0">
                <a:latin typeface="Calibri Light" panose="020F0502020204030204" pitchFamily="34" charset="0"/>
                <a:cs typeface="Calibri Light" panose="020F0502020204030204" pitchFamily="34" charset="0"/>
              </a:rPr>
              <a:t>:</a:t>
            </a:r>
            <a:r>
              <a:rPr lang="en-US" sz="2400" dirty="0">
                <a:latin typeface="Calibri Light" panose="020F0502020204030204" pitchFamily="34" charset="0"/>
                <a:cs typeface="Calibri Light" panose="020F0502020204030204" pitchFamily="34" charset="0"/>
              </a:rPr>
              <a:t>(</a:t>
            </a:r>
            <a:r>
              <a:rPr lang="el-GR" sz="2400" dirty="0">
                <a:latin typeface="Calibri Light" panose="020F0502020204030204" pitchFamily="34" charset="0"/>
                <a:cs typeface="Calibri Light" panose="020F0502020204030204" pitchFamily="34" charset="0"/>
              </a:rPr>
              <a:t>τ</a:t>
            </a:r>
            <a:r>
              <a:rPr lang="en-US" sz="2400" dirty="0">
                <a:latin typeface="Calibri Light" panose="020F0502020204030204" pitchFamily="34" charset="0"/>
                <a:cs typeface="Calibri Light" panose="020F0502020204030204" pitchFamily="34" charset="0"/>
              </a:rPr>
              <a:t>)</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Expected total reward</a:t>
            </a:r>
          </a:p>
          <a:p>
            <a:pPr lvl="1"/>
            <a:r>
              <a:rPr lang="en-US" sz="2000" dirty="0">
                <a:latin typeface="Calibri Light" panose="020F0502020204030204" pitchFamily="34" charset="0"/>
                <a:cs typeface="Calibri Light" panose="020F0502020204030204" pitchFamily="34" charset="0"/>
              </a:rPr>
              <a:t>J(</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 = ∫</a:t>
            </a:r>
            <a:r>
              <a:rPr lang="el-GR" sz="2000" baseline="-25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Pr</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 ~ </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E[</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a:t>
            </a:r>
          </a:p>
          <a:p>
            <a:pPr lvl="1"/>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The optimal policy is the policy that maximizes the expected total reward</a:t>
            </a:r>
          </a:p>
          <a:p>
            <a:pPr lvl="1"/>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arg</a:t>
            </a:r>
            <a:r>
              <a:rPr lang="en-US" sz="2000" dirty="0">
                <a:latin typeface="Calibri Light" panose="020F0502020204030204" pitchFamily="34" charset="0"/>
                <a:cs typeface="Calibri Light" panose="020F0502020204030204" pitchFamily="34" charset="0"/>
                <a:sym typeface="Symbol" pitchFamily="2" charset="2"/>
              </a:rPr>
              <a:t> max</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 J()</a:t>
            </a:r>
          </a:p>
          <a:p>
            <a:pPr lvl="1"/>
            <a:r>
              <a:rPr lang="en-US" sz="2000" dirty="0">
                <a:latin typeface="Calibri Light" panose="020F0502020204030204" pitchFamily="34" charset="0"/>
                <a:cs typeface="Calibri Light" panose="020F0502020204030204" pitchFamily="34" charset="0"/>
                <a:sym typeface="Symbol" pitchFamily="2" charset="2"/>
              </a:rPr>
              <a:t>The policy tells the agent how to act</a:t>
            </a:r>
          </a:p>
          <a:p>
            <a:pPr lvl="1"/>
            <a:r>
              <a:rPr lang="en-US" sz="2000" dirty="0">
                <a:latin typeface="Calibri Light" panose="020F0502020204030204" pitchFamily="34" charset="0"/>
                <a:cs typeface="Calibri Light" panose="020F0502020204030204" pitchFamily="34" charset="0"/>
                <a:sym typeface="Symbol" pitchFamily="2" charset="2"/>
              </a:rPr>
              <a:t>So knowing the optimal policy allows the agent to maximize the expected total reward</a:t>
            </a:r>
            <a:endParaRPr lang="en-US" sz="2000" dirty="0">
              <a:latin typeface="Calibri Light" panose="020F0502020204030204" pitchFamily="34" charset="0"/>
              <a:cs typeface="Calibri Light" panose="020F0502020204030204" pitchFamily="34" charset="0"/>
            </a:endParaRPr>
          </a:p>
          <a:p>
            <a:endParaRPr lang="en-US" sz="2000" dirty="0">
              <a:latin typeface="Calibri Light" panose="020F0502020204030204" pitchFamily="34" charset="0"/>
              <a:cs typeface="Calibri Light" panose="020F0502020204030204" pitchFamily="34" charset="0"/>
            </a:endParaRPr>
          </a:p>
          <a:p>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97358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Value Function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The value function returns the expected total reward if</a:t>
            </a:r>
          </a:p>
          <a:p>
            <a:pPr lvl="1"/>
            <a:r>
              <a:rPr lang="en-US" sz="2000" dirty="0">
                <a:latin typeface="Calibri Light" panose="020F0502020204030204" pitchFamily="34" charset="0"/>
                <a:cs typeface="Calibri Light" panose="020F0502020204030204" pitchFamily="34" charset="0"/>
              </a:rPr>
              <a:t>In state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and</a:t>
            </a:r>
          </a:p>
          <a:p>
            <a:pPr lvl="1"/>
            <a:r>
              <a:rPr lang="en-US" sz="2000" dirty="0">
                <a:latin typeface="Calibri Light" panose="020F0502020204030204" pitchFamily="34" charset="0"/>
                <a:cs typeface="Calibri Light" panose="020F0502020204030204" pitchFamily="34" charset="0"/>
              </a:rPr>
              <a:t>Actions are chosen according to policy </a:t>
            </a:r>
            <a:r>
              <a:rPr lang="en-US" sz="2000" dirty="0">
                <a:latin typeface="Calibri Light" panose="020F0502020204030204" pitchFamily="34" charset="0"/>
                <a:cs typeface="Calibri Light" panose="020F0502020204030204" pitchFamily="34" charset="0"/>
                <a:sym typeface="Symbol" pitchFamily="2" charset="2"/>
              </a:rPr>
              <a:t> for t onward</a:t>
            </a:r>
          </a:p>
          <a:p>
            <a:pPr lvl="1"/>
            <a:r>
              <a:rPr lang="en-US" sz="2000" dirty="0">
                <a:latin typeface="Calibri Light" panose="020F0502020204030204" pitchFamily="34" charset="0"/>
                <a:cs typeface="Calibri Light" panose="020F0502020204030204" pitchFamily="34" charset="0"/>
                <a:sym typeface="Symbol" pitchFamily="2" charset="2"/>
              </a:rPr>
              <a:t>V</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E[</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 onward]</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The optimal value is the maximum expected total reward</a:t>
            </a:r>
          </a:p>
          <a:p>
            <a:pPr lvl="1"/>
            <a:r>
              <a:rPr lang="en-US" sz="2000" dirty="0">
                <a:latin typeface="Calibri Light" panose="020F0502020204030204" pitchFamily="34" charset="0"/>
                <a:cs typeface="Calibri Light" panose="020F0502020204030204" pitchFamily="34" charset="0"/>
                <a:sym typeface="Symbol" pitchFamily="2" charset="2"/>
              </a:rPr>
              <a:t>V*(</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max</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 V</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max</a:t>
            </a:r>
            <a:r>
              <a:rPr lang="en-US" sz="2000" baseline="-25000" dirty="0" err="1">
                <a:latin typeface="Calibri Light" panose="020F0502020204030204" pitchFamily="34" charset="0"/>
                <a:cs typeface="Calibri Light" panose="020F0502020204030204" pitchFamily="34" charset="0"/>
                <a:sym typeface="Symbol" pitchFamily="2" charset="2"/>
              </a:rPr>
              <a:t>a_t</a:t>
            </a:r>
            <a:r>
              <a:rPr lang="en-US" sz="2000" dirty="0">
                <a:latin typeface="Calibri Light" panose="020F0502020204030204" pitchFamily="34" charset="0"/>
                <a:cs typeface="Calibri Light" panose="020F0502020204030204" pitchFamily="34" charset="0"/>
                <a:sym typeface="Symbol" pitchFamily="2" charset="2"/>
              </a:rPr>
              <a:t> 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The value function tells you how good a state is for a given policy</a:t>
            </a:r>
          </a:p>
          <a:p>
            <a:pPr lvl="1"/>
            <a:r>
              <a:rPr lang="en-US" sz="2000" dirty="0">
                <a:latin typeface="Calibri Light" panose="020F0502020204030204" pitchFamily="34" charset="0"/>
                <a:cs typeface="Calibri Light" panose="020F0502020204030204" pitchFamily="34" charset="0"/>
                <a:sym typeface="Symbol" pitchFamily="2" charset="2"/>
              </a:rPr>
              <a:t>These slides will typically use </a:t>
            </a:r>
            <a:r>
              <a:rPr lang="en-US" sz="2000" dirty="0" err="1">
                <a:latin typeface="Calibri Light" panose="020F0502020204030204" pitchFamily="34" charset="0"/>
                <a:cs typeface="Calibri Light" panose="020F0502020204030204" pitchFamily="34" charset="0"/>
                <a:sym typeface="Symbol" pitchFamily="2" charset="2"/>
              </a:rPr>
              <a:t>xNNs</a:t>
            </a:r>
            <a:r>
              <a:rPr lang="en-US" sz="2000" dirty="0">
                <a:latin typeface="Calibri Light" panose="020F0502020204030204" pitchFamily="34" charset="0"/>
                <a:cs typeface="Calibri Light" panose="020F0502020204030204" pitchFamily="34" charset="0"/>
                <a:sym typeface="Symbol" pitchFamily="2" charset="2"/>
              </a:rPr>
              <a:t> for value functions</a:t>
            </a:r>
          </a:p>
          <a:p>
            <a:endParaRPr lang="en-US" sz="2400" dirty="0">
              <a:latin typeface="Calibri Light" panose="020F0502020204030204" pitchFamily="34" charset="0"/>
              <a:cs typeface="Calibri Light" panose="020F0502020204030204" pitchFamily="34" charset="0"/>
              <a:sym typeface="Symbol" pitchFamily="2" charset="2"/>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14</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678107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Action Value Function (Q Function)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The action value function (Q function) returns the expected total reward if</a:t>
            </a:r>
          </a:p>
          <a:p>
            <a:pPr lvl="1"/>
            <a:r>
              <a:rPr lang="en-US" sz="2000" dirty="0">
                <a:latin typeface="Calibri Light" panose="020F0502020204030204" pitchFamily="34" charset="0"/>
                <a:cs typeface="Calibri Light" panose="020F0502020204030204" pitchFamily="34" charset="0"/>
              </a:rPr>
              <a:t>In state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and</a:t>
            </a:r>
          </a:p>
          <a:p>
            <a:pPr lvl="1"/>
            <a:r>
              <a:rPr lang="en-US" sz="2000" dirty="0">
                <a:latin typeface="Calibri Light" panose="020F0502020204030204" pitchFamily="34" charset="0"/>
                <a:cs typeface="Calibri Light" panose="020F0502020204030204" pitchFamily="34" charset="0"/>
              </a:rPr>
              <a:t>Action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is taken and</a:t>
            </a:r>
          </a:p>
          <a:p>
            <a:pPr lvl="1"/>
            <a:r>
              <a:rPr lang="en-US" sz="2000" dirty="0">
                <a:latin typeface="Calibri Light" panose="020F0502020204030204" pitchFamily="34" charset="0"/>
                <a:cs typeface="Calibri Light" panose="020F0502020204030204" pitchFamily="34" charset="0"/>
              </a:rPr>
              <a:t>Subsequent actions are chosen according to policy </a:t>
            </a:r>
            <a:r>
              <a:rPr lang="en-US" sz="2000" dirty="0">
                <a:latin typeface="Calibri Light" panose="020F0502020204030204" pitchFamily="34" charset="0"/>
                <a:cs typeface="Calibri Light" panose="020F0502020204030204" pitchFamily="34" charset="0"/>
                <a:sym typeface="Symbol" pitchFamily="2" charset="2"/>
              </a:rPr>
              <a:t> for t + 1 onward</a:t>
            </a:r>
          </a:p>
          <a:p>
            <a:pPr lvl="1"/>
            <a:r>
              <a:rPr lang="en-US" sz="2000" dirty="0">
                <a:latin typeface="Calibri Light" panose="020F0502020204030204" pitchFamily="34" charset="0"/>
                <a:cs typeface="Calibri Light" panose="020F0502020204030204" pitchFamily="34" charset="0"/>
                <a:sym typeface="Symbol" pitchFamily="2" charset="2"/>
              </a:rPr>
              <a:t>Q</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E[</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t+1 onward]</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The optimal action value (optimal Q value) is the maximum expected total reward after taking action a</a:t>
            </a:r>
            <a:r>
              <a:rPr lang="en-US" sz="2400" baseline="-25000" dirty="0">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in state </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endParaRPr lang="en-US" sz="2400" baseline="-25000" dirty="0">
              <a:latin typeface="Calibri Light" panose="020F0502020204030204" pitchFamily="34" charset="0"/>
              <a:cs typeface="Calibri Light" panose="020F0502020204030204" pitchFamily="34" charset="0"/>
              <a:sym typeface="Symbol" pitchFamily="2" charset="2"/>
            </a:endParaRPr>
          </a:p>
          <a:p>
            <a:pPr lvl="1"/>
            <a:r>
              <a:rPr lang="en-US" sz="2000" dirty="0">
                <a:latin typeface="Calibri Light" panose="020F0502020204030204" pitchFamily="34" charset="0"/>
                <a:cs typeface="Calibri Light" panose="020F0502020204030204" pitchFamily="34" charset="0"/>
                <a:sym typeface="Symbol" pitchFamily="2" charset="2"/>
              </a:rPr>
              <a:t>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max</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 Q</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arg</a:t>
            </a:r>
            <a:r>
              <a:rPr lang="en-US" sz="2000" dirty="0">
                <a:latin typeface="Calibri Light" panose="020F0502020204030204" pitchFamily="34" charset="0"/>
                <a:cs typeface="Calibri Light" panose="020F0502020204030204" pitchFamily="34" charset="0"/>
                <a:sym typeface="Symbol" pitchFamily="2" charset="2"/>
              </a:rPr>
              <a:t> </a:t>
            </a:r>
            <a:r>
              <a:rPr lang="en-US" sz="2000" dirty="0" err="1">
                <a:latin typeface="Calibri Light" panose="020F0502020204030204" pitchFamily="34" charset="0"/>
                <a:cs typeface="Calibri Light" panose="020F0502020204030204" pitchFamily="34" charset="0"/>
                <a:sym typeface="Symbol" pitchFamily="2" charset="2"/>
              </a:rPr>
              <a:t>max</a:t>
            </a:r>
            <a:r>
              <a:rPr lang="en-US" sz="2000" baseline="-25000" dirty="0" err="1">
                <a:latin typeface="Calibri Light" panose="020F0502020204030204" pitchFamily="34" charset="0"/>
                <a:cs typeface="Calibri Light" panose="020F0502020204030204" pitchFamily="34" charset="0"/>
                <a:sym typeface="Symbol" pitchFamily="2" charset="2"/>
              </a:rPr>
              <a:t>a_t</a:t>
            </a:r>
            <a:r>
              <a:rPr lang="en-US" sz="2000" dirty="0">
                <a:latin typeface="Calibri Light" panose="020F0502020204030204" pitchFamily="34" charset="0"/>
                <a:cs typeface="Calibri Light" panose="020F0502020204030204" pitchFamily="34" charset="0"/>
                <a:sym typeface="Symbol" pitchFamily="2" charset="2"/>
              </a:rPr>
              <a:t> 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Knowing Q*(</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a</a:t>
            </a:r>
            <a:r>
              <a:rPr lang="en-US" sz="2400" baseline="-25000" dirty="0">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allows the selection of the optimal action a</a:t>
            </a:r>
            <a:r>
              <a:rPr lang="en-US" sz="2400" baseline="-25000" dirty="0">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for a given state </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endParaRPr lang="en-US" sz="2400" dirty="0">
              <a:latin typeface="Calibri Light" panose="020F0502020204030204" pitchFamily="34" charset="0"/>
              <a:cs typeface="Calibri Light" panose="020F0502020204030204" pitchFamily="34" charset="0"/>
              <a:sym typeface="Symbol" pitchFamily="2" charset="2"/>
            </a:endParaRPr>
          </a:p>
          <a:p>
            <a:pPr lvl="1"/>
            <a:r>
              <a:rPr lang="en-US" sz="2000" dirty="0">
                <a:latin typeface="Calibri Light" panose="020F0502020204030204" pitchFamily="34" charset="0"/>
                <a:cs typeface="Calibri Light" panose="020F0502020204030204" pitchFamily="34" charset="0"/>
                <a:sym typeface="Symbol" pitchFamily="2" charset="2"/>
              </a:rPr>
              <a:t>These slides will typically use </a:t>
            </a:r>
            <a:r>
              <a:rPr lang="en-US" sz="2000" dirty="0" err="1">
                <a:latin typeface="Calibri Light" panose="020F0502020204030204" pitchFamily="34" charset="0"/>
                <a:cs typeface="Calibri Light" panose="020F0502020204030204" pitchFamily="34" charset="0"/>
                <a:sym typeface="Symbol" pitchFamily="2" charset="2"/>
              </a:rPr>
              <a:t>xNNs</a:t>
            </a:r>
            <a:r>
              <a:rPr lang="en-US" sz="2000" dirty="0">
                <a:latin typeface="Calibri Light" panose="020F0502020204030204" pitchFamily="34" charset="0"/>
                <a:cs typeface="Calibri Light" panose="020F0502020204030204" pitchFamily="34" charset="0"/>
                <a:sym typeface="Symbol" pitchFamily="2" charset="2"/>
              </a:rPr>
              <a:t> for action value functions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198345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Bellman Equation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Value and action value functions satisfy the Bellman equation</a:t>
            </a:r>
          </a:p>
          <a:p>
            <a:pPr lvl="1"/>
            <a:r>
              <a:rPr lang="en-US" sz="2000" dirty="0">
                <a:latin typeface="Calibri Light" panose="020F0502020204030204" pitchFamily="34" charset="0"/>
                <a:cs typeface="Calibri Light" panose="020F0502020204030204" pitchFamily="34" charset="0"/>
              </a:rPr>
              <a:t>This property will be exploited in a fixed point framework for iterative estimation</a:t>
            </a:r>
          </a:p>
          <a:p>
            <a:pPr lvl="1"/>
            <a:r>
              <a:rPr lang="en-US" sz="2000" dirty="0">
                <a:latin typeface="Calibri Light" panose="020F0502020204030204" pitchFamily="34" charset="0"/>
                <a:cs typeface="Calibri Light" panose="020F0502020204030204" pitchFamily="34" charset="0"/>
              </a:rPr>
              <a:t>Note the max in the optimal value and action value functions, this will implicitly increase the value in that fixed point equation via looking ahead 1 action (later methods that integrate tree search will improve on this basic strategy)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Values</a:t>
            </a:r>
          </a:p>
          <a:p>
            <a:pPr lvl="1"/>
            <a:r>
              <a:rPr lang="en-US" sz="2000" dirty="0">
                <a:latin typeface="Calibri Light" panose="020F0502020204030204" pitchFamily="34" charset="0"/>
                <a:cs typeface="Calibri Light" panose="020F0502020204030204" pitchFamily="34" charset="0"/>
                <a:sym typeface="Symbol" pitchFamily="2" charset="2"/>
              </a:rPr>
              <a:t>V</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E[</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sym typeface="Symbol" pitchFamily="2" charset="2"/>
              </a:rPr>
              <a:t>V</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(s</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 onward]</a:t>
            </a:r>
          </a:p>
          <a:p>
            <a:pPr lvl="1"/>
            <a:r>
              <a:rPr lang="en-US" sz="2000" dirty="0">
                <a:latin typeface="Calibri Light" panose="020F0502020204030204" pitchFamily="34" charset="0"/>
                <a:cs typeface="Calibri Light" panose="020F0502020204030204" pitchFamily="34" charset="0"/>
                <a:sym typeface="Symbol" pitchFamily="2" charset="2"/>
              </a:rPr>
              <a:t>V*(</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max</a:t>
            </a:r>
            <a:r>
              <a:rPr lang="en-US" sz="2000" baseline="-25000" dirty="0" err="1">
                <a:latin typeface="Calibri Light" panose="020F0502020204030204" pitchFamily="34" charset="0"/>
                <a:cs typeface="Calibri Light" panose="020F0502020204030204" pitchFamily="34" charset="0"/>
                <a:sym typeface="Symbol" pitchFamily="2" charset="2"/>
              </a:rPr>
              <a:t>a_t</a:t>
            </a:r>
            <a:r>
              <a:rPr lang="en-US" sz="2000" dirty="0">
                <a:latin typeface="Calibri Light" panose="020F0502020204030204" pitchFamily="34" charset="0"/>
                <a:cs typeface="Calibri Light" panose="020F0502020204030204" pitchFamily="34" charset="0"/>
                <a:sym typeface="Symbol" pitchFamily="2" charset="2"/>
              </a:rPr>
              <a:t> E[</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sym typeface="Symbol" pitchFamily="2" charset="2"/>
              </a:rPr>
              <a:t>V*(s</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t+1 onward]</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Action values</a:t>
            </a:r>
          </a:p>
          <a:p>
            <a:pPr lvl="1"/>
            <a:r>
              <a:rPr lang="en-US" sz="2000" dirty="0">
                <a:latin typeface="Calibri Light" panose="020F0502020204030204" pitchFamily="34" charset="0"/>
                <a:cs typeface="Calibri Light" panose="020F0502020204030204" pitchFamily="34" charset="0"/>
                <a:sym typeface="Symbol" pitchFamily="2" charset="2"/>
              </a:rPr>
              <a:t>Q</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baseline="-25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E[</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sym typeface="Symbol" pitchFamily="2" charset="2"/>
              </a:rPr>
              <a:t>Q</a:t>
            </a:r>
            <a:r>
              <a:rPr lang="en-US" sz="2000" baseline="30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(s</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t+1 onward]</a:t>
            </a:r>
          </a:p>
          <a:p>
            <a:pPr lvl="1"/>
            <a:r>
              <a:rPr lang="en-US" sz="2000" dirty="0">
                <a:latin typeface="Calibri Light" panose="020F0502020204030204" pitchFamily="34" charset="0"/>
                <a:cs typeface="Calibri Light" panose="020F0502020204030204" pitchFamily="34" charset="0"/>
                <a:sym typeface="Symbol" pitchFamily="2" charset="2"/>
              </a:rPr>
              <a:t>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baseline="-25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E[</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a:t>
            </a:r>
            <a:r>
              <a:rPr lang="en-US" sz="2000" dirty="0">
                <a:latin typeface="Calibri Light" panose="020F0502020204030204" pitchFamily="34" charset="0"/>
                <a:cs typeface="Calibri Light" panose="020F0502020204030204" pitchFamily="34" charset="0"/>
                <a:sym typeface="Symbol" pitchFamily="2" charset="2"/>
              </a:rPr>
              <a:t>Q*(s</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t+1</a:t>
            </a: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 for t+2 onward]</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16</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206524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Advantage Function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A</a:t>
            </a:r>
            <a:r>
              <a:rPr lang="en-US" sz="2400" baseline="30000" dirty="0">
                <a:latin typeface="Calibri Light" panose="020F0502020204030204" pitchFamily="34" charset="0"/>
                <a:cs typeface="Calibri Light" panose="020F0502020204030204" pitchFamily="34" charset="0"/>
                <a:sym typeface="Symbol" pitchFamily="2" charset="2"/>
              </a:rPr>
              <a:t></a:t>
            </a:r>
            <a:r>
              <a:rPr lang="en-US" sz="2400" dirty="0">
                <a:latin typeface="Calibri Light" panose="020F0502020204030204" pitchFamily="34" charset="0"/>
                <a:cs typeface="Calibri Light" panose="020F0502020204030204" pitchFamily="34" charset="0"/>
                <a:sym typeface="Symbol" pitchFamily="2" charset="2"/>
              </a:rPr>
              <a:t>(</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r>
              <a:rPr lang="en-US" sz="2400" baseline="-25000" dirty="0">
                <a:latin typeface="Calibri Light" panose="020F0502020204030204" pitchFamily="34" charset="0"/>
                <a:cs typeface="Calibri Light" panose="020F0502020204030204" pitchFamily="34" charset="0"/>
                <a:sym typeface="Symbol" pitchFamily="2" charset="2"/>
              </a:rPr>
              <a:t> </a:t>
            </a:r>
            <a:r>
              <a:rPr lang="en-US" sz="2400" dirty="0">
                <a:latin typeface="Calibri Light" panose="020F0502020204030204" pitchFamily="34" charset="0"/>
                <a:cs typeface="Calibri Light" panose="020F0502020204030204" pitchFamily="34" charset="0"/>
                <a:sym typeface="Symbol" pitchFamily="2" charset="2"/>
              </a:rPr>
              <a:t>,a</a:t>
            </a:r>
            <a:r>
              <a:rPr lang="en-US" sz="2400" baseline="-25000" dirty="0">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 Q</a:t>
            </a:r>
            <a:r>
              <a:rPr lang="en-US" sz="2400" baseline="30000" dirty="0">
                <a:latin typeface="Calibri Light" panose="020F0502020204030204" pitchFamily="34" charset="0"/>
                <a:cs typeface="Calibri Light" panose="020F0502020204030204" pitchFamily="34" charset="0"/>
                <a:sym typeface="Symbol" pitchFamily="2" charset="2"/>
              </a:rPr>
              <a:t></a:t>
            </a:r>
            <a:r>
              <a:rPr lang="en-US" sz="2400" dirty="0">
                <a:latin typeface="Calibri Light" panose="020F0502020204030204" pitchFamily="34" charset="0"/>
                <a:cs typeface="Calibri Light" panose="020F0502020204030204" pitchFamily="34" charset="0"/>
                <a:sym typeface="Symbol" pitchFamily="2" charset="2"/>
              </a:rPr>
              <a:t>(</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r>
              <a:rPr lang="en-US" sz="2400" baseline="-25000" dirty="0">
                <a:latin typeface="Calibri Light" panose="020F0502020204030204" pitchFamily="34" charset="0"/>
                <a:cs typeface="Calibri Light" panose="020F0502020204030204" pitchFamily="34" charset="0"/>
                <a:sym typeface="Symbol" pitchFamily="2" charset="2"/>
              </a:rPr>
              <a:t> </a:t>
            </a:r>
            <a:r>
              <a:rPr lang="en-US" sz="2400" dirty="0">
                <a:latin typeface="Calibri Light" panose="020F0502020204030204" pitchFamily="34" charset="0"/>
                <a:cs typeface="Calibri Light" panose="020F0502020204030204" pitchFamily="34" charset="0"/>
                <a:sym typeface="Symbol" pitchFamily="2" charset="2"/>
              </a:rPr>
              <a:t>,a</a:t>
            </a:r>
            <a:r>
              <a:rPr lang="en-US" sz="2400" baseline="-25000" dirty="0">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 V</a:t>
            </a:r>
            <a:r>
              <a:rPr lang="en-US" sz="2400" baseline="30000" dirty="0">
                <a:latin typeface="Calibri Light" panose="020F0502020204030204" pitchFamily="34" charset="0"/>
                <a:cs typeface="Calibri Light" panose="020F0502020204030204" pitchFamily="34" charset="0"/>
                <a:sym typeface="Symbol" pitchFamily="2" charset="2"/>
              </a:rPr>
              <a:t></a:t>
            </a:r>
            <a:r>
              <a:rPr lang="en-US" sz="2400" dirty="0">
                <a:latin typeface="Calibri Light" panose="020F0502020204030204" pitchFamily="34" charset="0"/>
                <a:cs typeface="Calibri Light" panose="020F0502020204030204" pitchFamily="34" charset="0"/>
                <a:sym typeface="Symbol" pitchFamily="2" charset="2"/>
              </a:rPr>
              <a:t>(</a:t>
            </a:r>
            <a:r>
              <a:rPr lang="en-US" sz="2400" dirty="0" err="1">
                <a:latin typeface="Calibri Light" panose="020F0502020204030204" pitchFamily="34" charset="0"/>
                <a:cs typeface="Calibri Light" panose="020F0502020204030204" pitchFamily="34" charset="0"/>
                <a:sym typeface="Symbol" pitchFamily="2" charset="2"/>
              </a:rPr>
              <a:t>s</a:t>
            </a:r>
            <a:r>
              <a:rPr lang="en-US" sz="2400" baseline="-25000" dirty="0" err="1">
                <a:latin typeface="Calibri Light" panose="020F0502020204030204" pitchFamily="34" charset="0"/>
                <a:cs typeface="Calibri Light" panose="020F0502020204030204" pitchFamily="34" charset="0"/>
                <a:sym typeface="Symbol" pitchFamily="2" charset="2"/>
              </a:rPr>
              <a:t>t</a:t>
            </a:r>
            <a:r>
              <a:rPr lang="en-US" sz="2400" dirty="0">
                <a:latin typeface="Calibri Light" panose="020F0502020204030204" pitchFamily="34" charset="0"/>
                <a:cs typeface="Calibri Light" panose="020F0502020204030204" pitchFamily="34" charset="0"/>
                <a:sym typeface="Symbol" pitchFamily="2" charset="2"/>
              </a:rPr>
              <a:t>) </a:t>
            </a:r>
            <a:r>
              <a:rPr lang="en-US" sz="2400" dirty="0">
                <a:latin typeface="Calibri Light" panose="020F0502020204030204" pitchFamily="34" charset="0"/>
                <a:cs typeface="Calibri Light" panose="020F0502020204030204" pitchFamily="34" charset="0"/>
              </a:rPr>
              <a:t> </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Interpretation</a:t>
            </a:r>
          </a:p>
          <a:p>
            <a:pPr lvl="1"/>
            <a:r>
              <a:rPr lang="en-US" sz="2000" dirty="0">
                <a:latin typeface="Calibri Light" panose="020F0502020204030204" pitchFamily="34" charset="0"/>
                <a:cs typeface="Calibri Light" panose="020F0502020204030204" pitchFamily="34" charset="0"/>
              </a:rPr>
              <a:t>Used to specify how much better it is to take action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in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instead of </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Assumes </a:t>
            </a:r>
            <a:r>
              <a:rPr lang="en-US" sz="2000" dirty="0" err="1">
                <a:latin typeface="Calibri Light" panose="020F0502020204030204" pitchFamily="34" charset="0"/>
                <a:cs typeface="Calibri Light" panose="020F0502020204030204" pitchFamily="34" charset="0"/>
                <a:sym typeface="Symbol" pitchFamily="2" charset="2"/>
              </a:rPr>
              <a:t>a</a:t>
            </a:r>
            <a:r>
              <a:rPr lang="en-US" sz="2000" baseline="-25000" dirty="0" err="1">
                <a:latin typeface="Calibri Light" panose="020F0502020204030204" pitchFamily="34" charset="0"/>
                <a:cs typeface="Calibri Light" panose="020F0502020204030204" pitchFamily="34" charset="0"/>
                <a:sym typeface="Symbol" pitchFamily="2" charset="2"/>
              </a:rPr>
              <a:t>i</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i</a:t>
            </a:r>
            <a:r>
              <a:rPr lang="en-US" sz="2000" dirty="0">
                <a:latin typeface="Calibri Light" panose="020F0502020204030204" pitchFamily="34" charset="0"/>
                <a:cs typeface="Calibri Light" panose="020F0502020204030204" pitchFamily="34" charset="0"/>
                <a:sym typeface="Symbol" pitchFamily="2" charset="2"/>
              </a:rPr>
              <a:t>) for all </a:t>
            </a:r>
            <a:r>
              <a:rPr lang="en-US" sz="2000" dirty="0" err="1">
                <a:latin typeface="Calibri Light" panose="020F0502020204030204" pitchFamily="34" charset="0"/>
                <a:cs typeface="Calibri Light" panose="020F0502020204030204" pitchFamily="34" charset="0"/>
                <a:sym typeface="Symbol" pitchFamily="2" charset="2"/>
              </a:rPr>
              <a:t>i</a:t>
            </a:r>
            <a:r>
              <a:rPr lang="en-US" sz="2000" dirty="0">
                <a:latin typeface="Calibri Light" panose="020F0502020204030204" pitchFamily="34" charset="0"/>
                <a:cs typeface="Calibri Light" panose="020F0502020204030204" pitchFamily="34" charset="0"/>
                <a:sym typeface="Symbol" pitchFamily="2" charset="2"/>
              </a:rPr>
              <a:t> ≥ t + 1</a:t>
            </a:r>
          </a:p>
          <a:p>
            <a:pPr lvl="1"/>
            <a:r>
              <a:rPr lang="en-US" sz="2000" dirty="0">
                <a:latin typeface="Calibri Light" panose="020F0502020204030204" pitchFamily="34" charset="0"/>
                <a:cs typeface="Calibri Light" panose="020F0502020204030204" pitchFamily="34" charset="0"/>
                <a:sym typeface="Symbol" pitchFamily="2" charset="2"/>
              </a:rPr>
              <a:t>Positive advantage means that the chosen action was better than what was expected from the policy</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17</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113810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Decision Making</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18</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328394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5393267" cy="4752755"/>
          </a:xfrm>
        </p:spPr>
        <p:txBody>
          <a:bodyPr>
            <a:noAutofit/>
          </a:bodyPr>
          <a:lstStyle/>
          <a:p>
            <a:r>
              <a:rPr lang="en-US" sz="2400" dirty="0">
                <a:latin typeface="Calibri Light" panose="020F0502020204030204" pitchFamily="34" charset="0"/>
                <a:cs typeface="Calibri Light" panose="020F0502020204030204" pitchFamily="34" charset="0"/>
              </a:rPr>
              <a:t>Model free methods</a:t>
            </a:r>
          </a:p>
          <a:p>
            <a:pPr lvl="1"/>
            <a:r>
              <a:rPr lang="en-US" sz="2000" dirty="0">
                <a:latin typeface="Calibri Light" panose="020F0502020204030204" pitchFamily="34" charset="0"/>
                <a:cs typeface="Calibri Light" panose="020F0502020204030204" pitchFamily="34" charset="0"/>
              </a:rPr>
              <a:t>Value based</a:t>
            </a:r>
          </a:p>
          <a:p>
            <a:pPr lvl="1"/>
            <a:r>
              <a:rPr lang="en-US" sz="2000" dirty="0">
                <a:latin typeface="Calibri Light" panose="020F0502020204030204" pitchFamily="34" charset="0"/>
                <a:cs typeface="Calibri Light" panose="020F0502020204030204" pitchFamily="34" charset="0"/>
              </a:rPr>
              <a:t>Policy based</a:t>
            </a:r>
          </a:p>
          <a:p>
            <a:pPr lvl="1"/>
            <a:r>
              <a:rPr lang="en-US" sz="2000" dirty="0">
                <a:latin typeface="Calibri Light" panose="020F0502020204030204" pitchFamily="34" charset="0"/>
                <a:cs typeface="Calibri Light" panose="020F0502020204030204" pitchFamily="34" charset="0"/>
              </a:rPr>
              <a:t>Combined value and policy based</a:t>
            </a:r>
          </a:p>
          <a:p>
            <a:pPr lvl="2"/>
            <a:r>
              <a:rPr lang="en-US" sz="1600" dirty="0">
                <a:latin typeface="Calibri Light" panose="020F0502020204030204" pitchFamily="34" charset="0"/>
                <a:cs typeface="Calibri Light" panose="020F0502020204030204" pitchFamily="34" charset="0"/>
              </a:rPr>
              <a:t>Will include these with the policy based methods</a:t>
            </a:r>
          </a:p>
          <a:p>
            <a:pPr lvl="2"/>
            <a:r>
              <a:rPr lang="en-US" sz="1600" dirty="0">
                <a:latin typeface="Calibri Light" panose="020F0502020204030204" pitchFamily="34" charset="0"/>
                <a:cs typeface="Calibri Light" panose="020F0502020204030204" pitchFamily="34" charset="0"/>
              </a:rPr>
              <a:t>As this is how they’re commonly presented</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Model methods</a:t>
            </a:r>
          </a:p>
          <a:p>
            <a:pPr lvl="1"/>
            <a:r>
              <a:rPr lang="en-US" sz="2000" dirty="0">
                <a:latin typeface="Calibri Light" panose="020F0502020204030204" pitchFamily="34" charset="0"/>
                <a:cs typeface="Calibri Light" panose="020F0502020204030204" pitchFamily="34" charset="0"/>
              </a:rPr>
              <a:t>Tree search</a:t>
            </a:r>
          </a:p>
          <a:p>
            <a:pPr lvl="2"/>
            <a:r>
              <a:rPr lang="en-US" sz="1600" dirty="0">
                <a:latin typeface="Calibri Light" panose="020F0502020204030204" pitchFamily="34" charset="0"/>
                <a:cs typeface="Calibri Light" panose="020F0502020204030204" pitchFamily="34" charset="0"/>
              </a:rPr>
              <a:t>Can still use value and policy functions</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Note</a:t>
            </a:r>
          </a:p>
          <a:p>
            <a:pPr lvl="1"/>
            <a:r>
              <a:rPr lang="en-US" sz="2000" dirty="0">
                <a:latin typeface="Calibri Light" panose="020F0502020204030204" pitchFamily="34" charset="0"/>
                <a:cs typeface="Calibri Light" panose="020F0502020204030204" pitchFamily="34" charset="0"/>
              </a:rPr>
              <a:t>Only a few examples of the different methods are covered in these slides, many more variations exist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19</a:t>
            </a:fld>
            <a:endParaRPr lang="en-US" dirty="0">
              <a:latin typeface="Calibri Light" panose="020F0502020204030204" pitchFamily="34" charset="0"/>
              <a:cs typeface="Calibri Light" panose="020F0502020204030204" pitchFamily="34" charset="0"/>
            </a:endParaRPr>
          </a:p>
        </p:txBody>
      </p:sp>
      <p:sp>
        <p:nvSpPr>
          <p:cNvPr id="7" name="Rectangle 6">
            <a:extLst>
              <a:ext uri="{FF2B5EF4-FFF2-40B4-BE49-F238E27FC236}">
                <a16:creationId xmlns:a16="http://schemas.microsoft.com/office/drawing/2014/main" id="{A6C06A42-40B6-F743-BEEC-5FDA72B95BED}"/>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http://rail.eecs.berkeley.edu/deeprlcourse/static/slides/lec-4.pdf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9" name="Picture 8">
            <a:extLst>
              <a:ext uri="{FF2B5EF4-FFF2-40B4-BE49-F238E27FC236}">
                <a16:creationId xmlns:a16="http://schemas.microsoft.com/office/drawing/2014/main" id="{2D224925-8DD4-6047-8C8F-D8E6BA8E9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605515"/>
            <a:ext cx="5486400" cy="3662840"/>
          </a:xfrm>
          <a:prstGeom prst="rect">
            <a:avLst/>
          </a:prstGeom>
        </p:spPr>
      </p:pic>
    </p:spTree>
    <p:extLst>
      <p:ext uri="{BB962C8B-B14F-4D97-AF65-F5344CB8AC3E}">
        <p14:creationId xmlns:p14="http://schemas.microsoft.com/office/powerpoint/2010/main" val="1084161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4301068" cy="4752755"/>
          </a:xfrm>
        </p:spPr>
        <p:txBody>
          <a:bodyPr>
            <a:noAutofit/>
          </a:bodyPr>
          <a:lstStyle/>
          <a:p>
            <a:pPr marL="0" indent="0">
              <a:buNone/>
            </a:pPr>
            <a:r>
              <a:rPr lang="en-US" dirty="0">
                <a:latin typeface="Calibri Light" panose="020F0502020204030204" pitchFamily="34" charset="0"/>
                <a:cs typeface="Calibri Light" panose="020F0502020204030204" pitchFamily="34" charset="0"/>
              </a:rPr>
              <a:t>Greetings, Professor </a:t>
            </a:r>
            <a:r>
              <a:rPr lang="en-US" dirty="0" err="1">
                <a:latin typeface="Calibri Light" panose="020F0502020204030204" pitchFamily="34" charset="0"/>
                <a:cs typeface="Calibri Light" panose="020F0502020204030204" pitchFamily="34" charset="0"/>
              </a:rPr>
              <a:t>Falken</a:t>
            </a:r>
            <a:r>
              <a:rPr lang="en-US" dirty="0">
                <a:latin typeface="Calibri Light" panose="020F0502020204030204" pitchFamily="34" charset="0"/>
                <a:cs typeface="Calibri Light" panose="020F0502020204030204" pitchFamily="34" charset="0"/>
              </a:rPr>
              <a:t>.</a:t>
            </a:r>
          </a:p>
          <a:p>
            <a:pPr marL="0" indent="0">
              <a:buNone/>
            </a:pPr>
            <a:endParaRPr lang="en-US" sz="800" dirty="0">
              <a:latin typeface="Calibri Light" panose="020F0502020204030204" pitchFamily="34" charset="0"/>
              <a:cs typeface="Calibri Light" panose="020F0502020204030204" pitchFamily="34" charset="0"/>
            </a:endParaRPr>
          </a:p>
          <a:p>
            <a:pPr marL="0" indent="0">
              <a:buNone/>
            </a:pPr>
            <a:r>
              <a:rPr lang="en-US" dirty="0">
                <a:latin typeface="Calibri Light" panose="020F0502020204030204" pitchFamily="34" charset="0"/>
                <a:cs typeface="Calibri Light" panose="020F0502020204030204" pitchFamily="34" charset="0"/>
              </a:rPr>
              <a:t>Hello, Joshua.</a:t>
            </a:r>
          </a:p>
          <a:p>
            <a:pPr marL="0" indent="0">
              <a:buNone/>
            </a:pPr>
            <a:endParaRPr lang="en-US" sz="800" dirty="0">
              <a:latin typeface="Calibri Light" panose="020F0502020204030204" pitchFamily="34" charset="0"/>
              <a:cs typeface="Calibri Light" panose="020F0502020204030204" pitchFamily="34" charset="0"/>
            </a:endParaRPr>
          </a:p>
          <a:p>
            <a:pPr marL="0" indent="0">
              <a:buNone/>
            </a:pPr>
            <a:r>
              <a:rPr lang="en-US" dirty="0">
                <a:latin typeface="Calibri Light" panose="020F0502020204030204" pitchFamily="34" charset="0"/>
                <a:cs typeface="Calibri Light" panose="020F0502020204030204" pitchFamily="34" charset="0"/>
              </a:rPr>
              <a:t>A strange game. The only winning move is not to play. How about a nice game of chess?</a:t>
            </a:r>
          </a:p>
          <a:p>
            <a:endParaRPr lang="en-US" sz="800" dirty="0">
              <a:latin typeface="Calibri Light" panose="020F0502020204030204" pitchFamily="34" charset="0"/>
              <a:cs typeface="Calibri Light" panose="020F0502020204030204" pitchFamily="34" charset="0"/>
            </a:endParaRPr>
          </a:p>
          <a:p>
            <a:pPr marL="0" indent="0">
              <a:buNone/>
            </a:pPr>
            <a:r>
              <a:rPr lang="en-US" dirty="0">
                <a:latin typeface="Calibri Light" panose="020F0502020204030204" pitchFamily="34" charset="0"/>
                <a:cs typeface="Calibri Light" panose="020F0502020204030204" pitchFamily="34" charset="0"/>
              </a:rPr>
              <a:t>– War Games (1983)</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a:t>
            </a:fld>
            <a:endParaRPr lang="en-US" dirty="0">
              <a:latin typeface="Calibri Light" panose="020F0502020204030204" pitchFamily="34" charset="0"/>
              <a:cs typeface="Calibri Light" panose="020F0502020204030204" pitchFamily="34" charset="0"/>
            </a:endParaRPr>
          </a:p>
        </p:txBody>
      </p:sp>
      <p:pic>
        <p:nvPicPr>
          <p:cNvPr id="6" name="Picture 5">
            <a:extLst>
              <a:ext uri="{FF2B5EF4-FFF2-40B4-BE49-F238E27FC236}">
                <a16:creationId xmlns:a16="http://schemas.microsoft.com/office/drawing/2014/main" id="{13ED1BB2-D577-A54C-830D-CD71C833F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199" y="2333648"/>
            <a:ext cx="4622800" cy="2603500"/>
          </a:xfrm>
          <a:prstGeom prst="rect">
            <a:avLst/>
          </a:prstGeom>
        </p:spPr>
      </p:pic>
      <p:sp>
        <p:nvSpPr>
          <p:cNvPr id="7" name="Rectangle 6">
            <a:extLst>
              <a:ext uri="{FF2B5EF4-FFF2-40B4-BE49-F238E27FC236}">
                <a16:creationId xmlns:a16="http://schemas.microsoft.com/office/drawing/2014/main" id="{1B37E6AC-6F88-A646-836A-3819E78D5796}"/>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http://mentalfloss.com/article/545667/facts-about-wargames</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664811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5393267" cy="4752755"/>
          </a:xfrm>
        </p:spPr>
        <p:txBody>
          <a:bodyPr>
            <a:noAutofit/>
          </a:bodyPr>
          <a:lstStyle/>
          <a:p>
            <a:r>
              <a:rPr lang="en-US" sz="2400" dirty="0">
                <a:latin typeface="Calibri Light" panose="020F0502020204030204" pitchFamily="34" charset="0"/>
                <a:cs typeface="Calibri Light" panose="020F0502020204030204" pitchFamily="34" charset="0"/>
              </a:rPr>
              <a:t>Model free methods</a:t>
            </a:r>
          </a:p>
          <a:p>
            <a:pPr lvl="1"/>
            <a:r>
              <a:rPr lang="en-US" sz="2000" dirty="0">
                <a:latin typeface="Calibri Light" panose="020F0502020204030204" pitchFamily="34" charset="0"/>
                <a:cs typeface="Calibri Light" panose="020F0502020204030204" pitchFamily="34" charset="0"/>
              </a:rPr>
              <a:t>Value based</a:t>
            </a:r>
          </a:p>
          <a:p>
            <a:pPr lvl="1"/>
            <a:r>
              <a:rPr lang="en-US" sz="2000" dirty="0">
                <a:latin typeface="Calibri Light" panose="020F0502020204030204" pitchFamily="34" charset="0"/>
                <a:cs typeface="Calibri Light" panose="020F0502020204030204" pitchFamily="34" charset="0"/>
              </a:rPr>
              <a:t>Policy based</a:t>
            </a:r>
          </a:p>
          <a:p>
            <a:pPr lvl="1"/>
            <a:r>
              <a:rPr lang="en-US" sz="2000" dirty="0">
                <a:latin typeface="Calibri Light" panose="020F0502020204030204" pitchFamily="34" charset="0"/>
                <a:cs typeface="Calibri Light" panose="020F0502020204030204" pitchFamily="34" charset="0"/>
              </a:rPr>
              <a:t>Combined value and policy based</a:t>
            </a:r>
          </a:p>
          <a:p>
            <a:pPr lvl="2"/>
            <a:r>
              <a:rPr lang="en-US" sz="1600" dirty="0">
                <a:latin typeface="Calibri Light" panose="020F0502020204030204" pitchFamily="34" charset="0"/>
                <a:cs typeface="Calibri Light" panose="020F0502020204030204" pitchFamily="34" charset="0"/>
              </a:rPr>
              <a:t>Will include these with the policy based methods</a:t>
            </a:r>
          </a:p>
          <a:p>
            <a:pPr lvl="2"/>
            <a:r>
              <a:rPr lang="en-US" sz="1600" dirty="0">
                <a:latin typeface="Calibri Light" panose="020F0502020204030204" pitchFamily="34" charset="0"/>
                <a:cs typeface="Calibri Light" panose="020F0502020204030204" pitchFamily="34" charset="0"/>
              </a:rPr>
              <a:t>As this is how they’re commonly presented</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Model methods</a:t>
            </a:r>
          </a:p>
          <a:p>
            <a:pPr lvl="1"/>
            <a:r>
              <a:rPr lang="en-US" sz="2000" dirty="0">
                <a:latin typeface="Calibri Light" panose="020F0502020204030204" pitchFamily="34" charset="0"/>
                <a:cs typeface="Calibri Light" panose="020F0502020204030204" pitchFamily="34" charset="0"/>
              </a:rPr>
              <a:t>Tree search</a:t>
            </a:r>
          </a:p>
          <a:p>
            <a:pPr lvl="2"/>
            <a:r>
              <a:rPr lang="en-US" sz="1600" dirty="0">
                <a:latin typeface="Calibri Light" panose="020F0502020204030204" pitchFamily="34" charset="0"/>
                <a:cs typeface="Calibri Light" panose="020F0502020204030204" pitchFamily="34" charset="0"/>
              </a:rPr>
              <a:t>Can still use value and policy functions</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Note</a:t>
            </a:r>
          </a:p>
          <a:p>
            <a:pPr lvl="1"/>
            <a:r>
              <a:rPr lang="en-US" sz="2000" dirty="0">
                <a:latin typeface="Calibri Light" panose="020F0502020204030204" pitchFamily="34" charset="0"/>
                <a:cs typeface="Calibri Light" panose="020F0502020204030204" pitchFamily="34" charset="0"/>
              </a:rPr>
              <a:t>Only a few examples of the different methods are covered in these slides, many more variations exist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20</a:t>
            </a:fld>
            <a:endParaRPr lang="en-US" dirty="0">
              <a:latin typeface="Calibri Light" panose="020F0502020204030204" pitchFamily="34" charset="0"/>
              <a:cs typeface="Calibri Light" panose="020F0502020204030204" pitchFamily="34" charset="0"/>
            </a:endParaRPr>
          </a:p>
        </p:txBody>
      </p:sp>
      <p:sp>
        <p:nvSpPr>
          <p:cNvPr id="7" name="Rectangle 6">
            <a:extLst>
              <a:ext uri="{FF2B5EF4-FFF2-40B4-BE49-F238E27FC236}">
                <a16:creationId xmlns:a16="http://schemas.microsoft.com/office/drawing/2014/main" id="{A6C06A42-40B6-F743-BEEC-5FDA72B95BED}"/>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https://spinningup.openai.com/en/latest/spinningup/rl_intro2.html</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B30ED973-C065-2349-8372-71D05C657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605515"/>
            <a:ext cx="5486400" cy="2809415"/>
          </a:xfrm>
          <a:prstGeom prst="rect">
            <a:avLst/>
          </a:prstGeom>
        </p:spPr>
      </p:pic>
      <p:sp>
        <p:nvSpPr>
          <p:cNvPr id="10" name="Rectangle 9">
            <a:extLst>
              <a:ext uri="{FF2B5EF4-FFF2-40B4-BE49-F238E27FC236}">
                <a16:creationId xmlns:a16="http://schemas.microsoft.com/office/drawing/2014/main" id="{F133C203-7CB5-694C-A99A-90C5A97EDD41}"/>
              </a:ext>
            </a:extLst>
          </p:cNvPr>
          <p:cNvSpPr/>
          <p:nvPr/>
        </p:nvSpPr>
        <p:spPr>
          <a:xfrm>
            <a:off x="6400798" y="4993330"/>
            <a:ext cx="5486400" cy="788755"/>
          </a:xfrm>
          <a:prstGeom prst="rect">
            <a:avLst/>
          </a:prstGeom>
          <a:solidFill>
            <a:srgbClr val="FFFD7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alibri Light" panose="020F0502020204030204" pitchFamily="34" charset="0"/>
              </a:rPr>
              <a:t>Note</a:t>
            </a:r>
          </a:p>
          <a:p>
            <a:pPr marL="171450" indent="-171450">
              <a:buFont typeface="Arial" panose="020B0604020202020204" pitchFamily="34" charset="0"/>
              <a:buChar char="•"/>
            </a:pPr>
            <a:r>
              <a:rPr lang="en-US" sz="1200" dirty="0">
                <a:solidFill>
                  <a:schemeClr val="tx1"/>
                </a:solidFill>
                <a:latin typeface="Calibri Light" panose="020F0502020204030204" pitchFamily="34" charset="0"/>
              </a:rPr>
              <a:t>This list is not comprehensive</a:t>
            </a:r>
          </a:p>
          <a:p>
            <a:pPr marL="171450" indent="-171450">
              <a:buFont typeface="Arial" panose="020B0604020202020204" pitchFamily="34" charset="0"/>
              <a:buChar char="•"/>
            </a:pPr>
            <a:r>
              <a:rPr lang="en-US" sz="1200" dirty="0">
                <a:solidFill>
                  <a:schemeClr val="tx1"/>
                </a:solidFill>
                <a:latin typeface="Calibri Light" panose="020F0502020204030204" pitchFamily="34" charset="0"/>
              </a:rPr>
              <a:t>We’ll still only discuss a fraction of this list</a:t>
            </a:r>
          </a:p>
        </p:txBody>
      </p:sp>
    </p:spTree>
    <p:extLst>
      <p:ext uri="{BB962C8B-B14F-4D97-AF65-F5344CB8AC3E}">
        <p14:creationId xmlns:p14="http://schemas.microsoft.com/office/powerpoint/2010/main" val="165153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Sample Efficiency</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486401" cy="4752755"/>
          </a:xfrm>
        </p:spPr>
        <p:txBody>
          <a:bodyPr>
            <a:noAutofit/>
          </a:bodyPr>
          <a:lstStyle/>
          <a:p>
            <a:r>
              <a:rPr lang="en-US" sz="2400" dirty="0">
                <a:latin typeface="Calibri Light" panose="020F0502020204030204" pitchFamily="34" charset="0"/>
                <a:cs typeface="Calibri Light" panose="020F0502020204030204" pitchFamily="34" charset="0"/>
              </a:rPr>
              <a:t>A measure of how many samples (number of times that the policy needs to be run) to get a good policy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Off policy methods</a:t>
            </a:r>
          </a:p>
          <a:p>
            <a:pPr lvl="1"/>
            <a:r>
              <a:rPr lang="en-US" sz="2000" dirty="0">
                <a:latin typeface="Calibri Light" panose="020F0502020204030204" pitchFamily="34" charset="0"/>
                <a:cs typeface="Calibri Light" panose="020F0502020204030204" pitchFamily="34" charset="0"/>
              </a:rPr>
              <a:t>Methods that can improve a policy without generating new samples from the policy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On policy methods</a:t>
            </a:r>
          </a:p>
          <a:p>
            <a:pPr lvl="1"/>
            <a:r>
              <a:rPr lang="en-US" sz="2000" dirty="0">
                <a:latin typeface="Calibri Light" panose="020F0502020204030204" pitchFamily="34" charset="0"/>
                <a:cs typeface="Calibri Light" panose="020F0502020204030204" pitchFamily="34" charset="0"/>
              </a:rPr>
              <a:t>Every time the policy is changed new samples need to be generated to further improve the policy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21</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67EB330A-0A6C-6D4A-9584-B1FE47D1B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98" y="1605515"/>
            <a:ext cx="5486400" cy="4101190"/>
          </a:xfrm>
          <a:prstGeom prst="rect">
            <a:avLst/>
          </a:prstGeom>
        </p:spPr>
      </p:pic>
      <p:sp>
        <p:nvSpPr>
          <p:cNvPr id="8" name="Rectangle 7">
            <a:extLst>
              <a:ext uri="{FF2B5EF4-FFF2-40B4-BE49-F238E27FC236}">
                <a16:creationId xmlns:a16="http://schemas.microsoft.com/office/drawing/2014/main" id="{2AE708C6-91FA-3B41-AB2A-68D8954C2435}"/>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https://www.youtube.com/watch?v=-TTziY7EmUA</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87182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Sample Efficiency</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486401" cy="4752755"/>
          </a:xfrm>
        </p:spPr>
        <p:txBody>
          <a:bodyPr>
            <a:noAutofit/>
          </a:bodyPr>
          <a:lstStyle/>
          <a:p>
            <a:r>
              <a:rPr lang="en-US" sz="2400" dirty="0">
                <a:latin typeface="Calibri Light" panose="020F0502020204030204" pitchFamily="34" charset="0"/>
                <a:cs typeface="Calibri Light" panose="020F0502020204030204" pitchFamily="34" charset="0"/>
              </a:rPr>
              <a:t>A measure of how many samples (number of times that the policy needs to be run) to get a good policy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Off policy methods</a:t>
            </a:r>
          </a:p>
          <a:p>
            <a:pPr lvl="1"/>
            <a:r>
              <a:rPr lang="en-US" sz="2000" dirty="0">
                <a:latin typeface="Calibri Light" panose="020F0502020204030204" pitchFamily="34" charset="0"/>
                <a:cs typeface="Calibri Light" panose="020F0502020204030204" pitchFamily="34" charset="0"/>
              </a:rPr>
              <a:t>Methods that can improve a policy without generating new samples from the policy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On policy methods</a:t>
            </a:r>
          </a:p>
          <a:p>
            <a:pPr lvl="1"/>
            <a:r>
              <a:rPr lang="en-US" sz="2000" dirty="0">
                <a:latin typeface="Calibri Light" panose="020F0502020204030204" pitchFamily="34" charset="0"/>
                <a:cs typeface="Calibri Light" panose="020F0502020204030204" pitchFamily="34" charset="0"/>
              </a:rPr>
              <a:t>Every time the policy is changed new samples need to be generated to further improve the policy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22</a:t>
            </a:fld>
            <a:endParaRPr lang="en-US" dirty="0">
              <a:latin typeface="Calibri Light" panose="020F0502020204030204" pitchFamily="34" charset="0"/>
              <a:cs typeface="Calibri Light" panose="020F0502020204030204" pitchFamily="34" charset="0"/>
            </a:endParaRPr>
          </a:p>
        </p:txBody>
      </p:sp>
      <p:sp>
        <p:nvSpPr>
          <p:cNvPr id="8" name="Rectangle 7">
            <a:extLst>
              <a:ext uri="{FF2B5EF4-FFF2-40B4-BE49-F238E27FC236}">
                <a16:creationId xmlns:a16="http://schemas.microsoft.com/office/drawing/2014/main" id="{2AE708C6-91FA-3B41-AB2A-68D8954C2435}"/>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https://www.youtube.com/watch?v=-TTziY7EmUA</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9" name="Picture 8">
            <a:extLst>
              <a:ext uri="{FF2B5EF4-FFF2-40B4-BE49-F238E27FC236}">
                <a16:creationId xmlns:a16="http://schemas.microsoft.com/office/drawing/2014/main" id="{C61CBB5E-4C95-6846-BEA5-8FEB7990DE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605515"/>
            <a:ext cx="5486400" cy="2884378"/>
          </a:xfrm>
          <a:prstGeom prst="rect">
            <a:avLst/>
          </a:prstGeom>
        </p:spPr>
      </p:pic>
      <p:sp>
        <p:nvSpPr>
          <p:cNvPr id="10" name="Rectangle 9">
            <a:extLst>
              <a:ext uri="{FF2B5EF4-FFF2-40B4-BE49-F238E27FC236}">
                <a16:creationId xmlns:a16="http://schemas.microsoft.com/office/drawing/2014/main" id="{F168529C-B01A-6B47-B913-6BD8E20D4563}"/>
              </a:ext>
            </a:extLst>
          </p:cNvPr>
          <p:cNvSpPr/>
          <p:nvPr/>
        </p:nvSpPr>
        <p:spPr>
          <a:xfrm>
            <a:off x="6400798" y="4646474"/>
            <a:ext cx="5486400" cy="1557429"/>
          </a:xfrm>
          <a:prstGeom prst="rect">
            <a:avLst/>
          </a:prstGeom>
          <a:solidFill>
            <a:srgbClr val="FFFD7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tx1"/>
                </a:solidFill>
                <a:latin typeface="Calibri Light" panose="020F0502020204030204" pitchFamily="34" charset="0"/>
              </a:rPr>
              <a:t>TensorFlow</a:t>
            </a:r>
            <a:r>
              <a:rPr lang="en-US" sz="1200" dirty="0">
                <a:solidFill>
                  <a:schemeClr val="tx1"/>
                </a:solidFill>
                <a:latin typeface="Calibri Light" panose="020F0502020204030204" pitchFamily="34" charset="0"/>
              </a:rPr>
              <a:t> is adding a number of reinforcement learning related library components related to data collection and agent training, for additional information see:</a:t>
            </a:r>
          </a:p>
          <a:p>
            <a:pPr marL="171450" indent="-171450">
              <a:buFont typeface="Arial" panose="020B0604020202020204" pitchFamily="34" charset="0"/>
              <a:buChar char="•"/>
            </a:pPr>
            <a:r>
              <a:rPr lang="en-US" sz="1200" dirty="0">
                <a:solidFill>
                  <a:schemeClr val="tx1"/>
                </a:solidFill>
                <a:latin typeface="Calibri Light" panose="020F0502020204030204" pitchFamily="34" charset="0"/>
              </a:rPr>
              <a:t>TF-Agents: a library for reinforcement learning in </a:t>
            </a:r>
            <a:r>
              <a:rPr lang="en-US" sz="1200" dirty="0" err="1">
                <a:solidFill>
                  <a:schemeClr val="tx1"/>
                </a:solidFill>
                <a:latin typeface="Calibri Light" panose="020F0502020204030204" pitchFamily="34" charset="0"/>
              </a:rPr>
              <a:t>TensorFlow</a:t>
            </a:r>
            <a:endParaRPr lang="en-US" sz="1200" dirty="0">
              <a:solidFill>
                <a:schemeClr val="tx1"/>
              </a:solidFill>
              <a:latin typeface="Calibri Light" panose="020F0502020204030204" pitchFamily="34" charset="0"/>
            </a:endParaRPr>
          </a:p>
          <a:p>
            <a:pPr marL="628650" lvl="1" indent="-171450">
              <a:buFont typeface="Arial" panose="020B0604020202020204" pitchFamily="34" charset="0"/>
              <a:buChar char="•"/>
            </a:pPr>
            <a:r>
              <a:rPr lang="en-US" sz="1200" dirty="0">
                <a:solidFill>
                  <a:schemeClr val="tx1"/>
                </a:solidFill>
                <a:latin typeface="Calibri Light" panose="020F0502020204030204" pitchFamily="34" charset="0"/>
                <a:hlinkClick r:id="rId4"/>
              </a:rPr>
              <a:t>https://github.com/tensorflow/agents</a:t>
            </a:r>
            <a:endParaRPr lang="en-US" sz="1200" dirty="0">
              <a:solidFill>
                <a:schemeClr val="tx1"/>
              </a:solidFill>
              <a:latin typeface="Calibri Light" panose="020F0502020204030204" pitchFamily="34" charset="0"/>
            </a:endParaRPr>
          </a:p>
          <a:p>
            <a:pPr marL="628650" lvl="1" indent="-171450">
              <a:buFont typeface="Arial" panose="020B0604020202020204" pitchFamily="34" charset="0"/>
              <a:buChar char="•"/>
            </a:pPr>
            <a:r>
              <a:rPr lang="en-US" sz="1200" dirty="0">
                <a:solidFill>
                  <a:schemeClr val="tx1"/>
                </a:solidFill>
                <a:latin typeface="Calibri Light" panose="020F0502020204030204" pitchFamily="34" charset="0"/>
                <a:hlinkClick r:id="rId5"/>
              </a:rPr>
              <a:t>https://github.com/tensorflow/agents/tree/master/tf_agents/colabs</a:t>
            </a:r>
            <a:endParaRPr lang="en-US" sz="1200" dirty="0">
              <a:solidFill>
                <a:schemeClr val="tx1"/>
              </a:solidFill>
              <a:latin typeface="Calibri Light" panose="020F0502020204030204" pitchFamily="34" charset="0"/>
            </a:endParaRPr>
          </a:p>
          <a:p>
            <a:pPr marL="171450" indent="-171450">
              <a:buFont typeface="Arial" panose="020B0604020202020204" pitchFamily="34" charset="0"/>
              <a:buChar char="•"/>
            </a:pPr>
            <a:r>
              <a:rPr lang="en-US" sz="1200" dirty="0">
                <a:solidFill>
                  <a:schemeClr val="tx1"/>
                </a:solidFill>
                <a:latin typeface="Calibri Light" panose="020F0502020204030204" pitchFamily="34" charset="0"/>
              </a:rPr>
              <a:t>Reinforcement learning in </a:t>
            </a:r>
            <a:r>
              <a:rPr lang="en-US" sz="1200" dirty="0" err="1">
                <a:solidFill>
                  <a:schemeClr val="tx1"/>
                </a:solidFill>
                <a:latin typeface="Calibri Light" panose="020F0502020204030204" pitchFamily="34" charset="0"/>
              </a:rPr>
              <a:t>TensorFlow</a:t>
            </a:r>
            <a:r>
              <a:rPr lang="en-US" sz="1200" dirty="0">
                <a:solidFill>
                  <a:schemeClr val="tx1"/>
                </a:solidFill>
                <a:latin typeface="Calibri Light" panose="020F0502020204030204" pitchFamily="34" charset="0"/>
              </a:rPr>
              <a:t> with TF-Agents (TF Dev Summit ‘19)</a:t>
            </a:r>
          </a:p>
          <a:p>
            <a:pPr marL="628650" lvl="1" indent="-171450">
              <a:buFont typeface="Arial" panose="020B0604020202020204" pitchFamily="34" charset="0"/>
              <a:buChar char="•"/>
            </a:pPr>
            <a:r>
              <a:rPr lang="en-US" sz="1200" dirty="0">
                <a:solidFill>
                  <a:schemeClr val="tx1"/>
                </a:solidFill>
                <a:latin typeface="Calibri Light" panose="020F0502020204030204" pitchFamily="34" charset="0"/>
                <a:hlinkClick r:id="rId2"/>
              </a:rPr>
              <a:t>https://www.youtube.com/watch?v=-TTziY7EmUA</a:t>
            </a:r>
            <a:endParaRPr lang="en-US" sz="1200" dirty="0">
              <a:solidFill>
                <a:schemeClr val="tx1"/>
              </a:solidFill>
              <a:latin typeface="Calibri Light" panose="020F0502020204030204" pitchFamily="34" charset="0"/>
            </a:endParaRPr>
          </a:p>
        </p:txBody>
      </p:sp>
      <p:sp>
        <p:nvSpPr>
          <p:cNvPr id="6" name="Rectangle 5">
            <a:extLst>
              <a:ext uri="{FF2B5EF4-FFF2-40B4-BE49-F238E27FC236}">
                <a16:creationId xmlns:a16="http://schemas.microsoft.com/office/drawing/2014/main" id="{C7FDB810-570F-054C-9EE0-C55E9A2A5E2E}"/>
              </a:ext>
            </a:extLst>
          </p:cNvPr>
          <p:cNvSpPr/>
          <p:nvPr/>
        </p:nvSpPr>
        <p:spPr>
          <a:xfrm>
            <a:off x="6172200" y="1448790"/>
            <a:ext cx="501732" cy="4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695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4574970" cy="4752755"/>
          </a:xfrm>
        </p:spPr>
        <p:txBody>
          <a:bodyPr>
            <a:noAutofit/>
          </a:bodyPr>
          <a:lstStyle/>
          <a:p>
            <a:r>
              <a:rPr lang="en-US" sz="2400" dirty="0">
                <a:latin typeface="Calibri Light" panose="020F0502020204030204" pitchFamily="34" charset="0"/>
                <a:cs typeface="Calibri Light" panose="020F0502020204030204" pitchFamily="34" charset="0"/>
              </a:rPr>
              <a:t>Learning is slow and an agent makes lots of "mistakes”</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So it's ideal to learn in a simulated environment that's as close to the real environment as possible for things that matter</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This is where reinforcement learning has been most successful</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23</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C7FDB810-570F-054C-9EE0-C55E9A2A5E2E}"/>
              </a:ext>
            </a:extLst>
          </p:cNvPr>
          <p:cNvSpPr/>
          <p:nvPr/>
        </p:nvSpPr>
        <p:spPr>
          <a:xfrm>
            <a:off x="6172200" y="1448790"/>
            <a:ext cx="501732" cy="4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66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Decision Making –</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rPr>
              <a:t>Value Based</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24</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1622867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Strategy</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Core idea</a:t>
            </a:r>
          </a:p>
          <a:p>
            <a:pPr lvl="1"/>
            <a:r>
              <a:rPr lang="en-US" sz="2000" dirty="0">
                <a:latin typeface="Calibri Light" panose="020F0502020204030204" pitchFamily="34" charset="0"/>
                <a:cs typeface="Calibri Light" panose="020F0502020204030204" pitchFamily="34" charset="0"/>
                <a:sym typeface="Symbol" pitchFamily="2" charset="2"/>
              </a:rPr>
              <a:t>Approximate 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with Q</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This gives the maximum expected reward for every state action pair</a:t>
            </a:r>
          </a:p>
          <a:p>
            <a:pPr lvl="1"/>
            <a:r>
              <a:rPr lang="en-US" sz="2000" dirty="0">
                <a:latin typeface="Calibri Light" panose="020F0502020204030204" pitchFamily="34" charset="0"/>
                <a:cs typeface="Calibri Light" panose="020F0502020204030204" pitchFamily="34" charset="0"/>
                <a:sym typeface="Symbol" pitchFamily="2" charset="2"/>
              </a:rPr>
              <a:t>Select current action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arg</a:t>
            </a:r>
            <a:r>
              <a:rPr lang="en-US" sz="2000" dirty="0">
                <a:latin typeface="Calibri Light" panose="020F0502020204030204" pitchFamily="34" charset="0"/>
                <a:cs typeface="Calibri Light" panose="020F0502020204030204" pitchFamily="34" charset="0"/>
                <a:sym typeface="Symbol" pitchFamily="2" charset="2"/>
              </a:rPr>
              <a:t> </a:t>
            </a:r>
            <a:r>
              <a:rPr lang="en-US" sz="2000" dirty="0" err="1">
                <a:latin typeface="Calibri Light" panose="020F0502020204030204" pitchFamily="34" charset="0"/>
                <a:cs typeface="Calibri Light" panose="020F0502020204030204" pitchFamily="34" charset="0"/>
                <a:sym typeface="Symbol" pitchFamily="2" charset="2"/>
              </a:rPr>
              <a:t>max</a:t>
            </a:r>
            <a:r>
              <a:rPr lang="en-US" sz="2000" baseline="-25000" dirty="0" err="1">
                <a:latin typeface="Calibri Light" panose="020F0502020204030204" pitchFamily="34" charset="0"/>
                <a:cs typeface="Calibri Light" panose="020F0502020204030204" pitchFamily="34" charset="0"/>
                <a:sym typeface="Symbol" pitchFamily="2" charset="2"/>
              </a:rPr>
              <a:t>a_t</a:t>
            </a:r>
            <a:r>
              <a:rPr lang="en-US" sz="2000" dirty="0">
                <a:latin typeface="Calibri Light" panose="020F0502020204030204" pitchFamily="34" charset="0"/>
                <a:cs typeface="Calibri Light" panose="020F0502020204030204" pitchFamily="34" charset="0"/>
                <a:sym typeface="Symbol" pitchFamily="2" charset="2"/>
              </a:rPr>
              <a:t> Q</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resulting in the maximum expected reward</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Comments</a:t>
            </a:r>
          </a:p>
          <a:p>
            <a:pPr lvl="1"/>
            <a:r>
              <a:rPr lang="en-US" sz="2000" dirty="0">
                <a:latin typeface="Calibri Light" panose="020F0502020204030204" pitchFamily="34" charset="0"/>
                <a:cs typeface="Calibri Light" panose="020F0502020204030204" pitchFamily="34" charset="0"/>
                <a:sym typeface="Symbol" pitchFamily="2" charset="2"/>
              </a:rPr>
              <a:t>This is indirectly optimizing what you want (the optimal action for a given state)</a:t>
            </a:r>
          </a:p>
          <a:p>
            <a:pPr lvl="1"/>
            <a:r>
              <a:rPr lang="en-US" sz="2000" dirty="0">
                <a:latin typeface="Calibri Light" panose="020F0502020204030204" pitchFamily="34" charset="0"/>
                <a:cs typeface="Calibri Light" panose="020F0502020204030204" pitchFamily="34" charset="0"/>
                <a:sym typeface="Symbol" pitchFamily="2" charset="2"/>
              </a:rPr>
              <a:t>The Bellman equation is typically used in a fixed point setting for approximating Q*(</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This has failure modes → convergence to the optimal value is not guaranteed</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565973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Q Tables And Functions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4042955"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Q table</a:t>
            </a:r>
          </a:p>
          <a:p>
            <a:pPr lvl="1"/>
            <a:r>
              <a:rPr lang="en-US" sz="2000" dirty="0">
                <a:latin typeface="Calibri Light" panose="020F0502020204030204" pitchFamily="34" charset="0"/>
                <a:cs typeface="Calibri Light" panose="020F0502020204030204" pitchFamily="34" charset="0"/>
                <a:sym typeface="Symbol" pitchFamily="2" charset="2"/>
              </a:rPr>
              <a:t>Use when there are a small number of states * actions</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Q function</a:t>
            </a:r>
          </a:p>
          <a:p>
            <a:pPr lvl="1"/>
            <a:r>
              <a:rPr lang="en-US" sz="2000" dirty="0">
                <a:latin typeface="Calibri Light" panose="020F0502020204030204" pitchFamily="34" charset="0"/>
                <a:cs typeface="Calibri Light" panose="020F0502020204030204" pitchFamily="34" charset="0"/>
                <a:sym typeface="Symbol" pitchFamily="2" charset="2"/>
              </a:rPr>
              <a:t>Use when there are a large number of states * actions but a small number of actions (i.e., the state space is large but the action space is small)</a:t>
            </a:r>
          </a:p>
          <a:p>
            <a:endParaRPr lang="en-US" sz="2000" dirty="0">
              <a:latin typeface="Calibri Light" panose="020F0502020204030204" pitchFamily="34" charset="0"/>
              <a:cs typeface="Calibri Light" panose="020F0502020204030204" pitchFamily="34" charset="0"/>
              <a:sym typeface="Symbol" pitchFamily="2" charset="2"/>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26</a:t>
            </a:fld>
            <a:endParaRPr lang="en-US" dirty="0">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AA6C2F27-7AB0-C041-B07F-D4565A396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751" y="1605515"/>
            <a:ext cx="4830096" cy="4572000"/>
          </a:xfrm>
          <a:prstGeom prst="rect">
            <a:avLst/>
          </a:prstGeom>
        </p:spPr>
      </p:pic>
    </p:spTree>
    <p:extLst>
      <p:ext uri="{BB962C8B-B14F-4D97-AF65-F5344CB8AC3E}">
        <p14:creationId xmlns:p14="http://schemas.microsoft.com/office/powerpoint/2010/main" val="3546866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Q Learning Via A Fixed Point Equation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Q learning fixed point iteration</a:t>
            </a:r>
          </a:p>
          <a:p>
            <a:pPr lvl="1"/>
            <a:r>
              <a:rPr lang="en-US" sz="2000" dirty="0">
                <a:latin typeface="Calibri Light" panose="020F0502020204030204" pitchFamily="34" charset="0"/>
                <a:cs typeface="Calibri Light" panose="020F0502020204030204" pitchFamily="34" charset="0"/>
              </a:rPr>
              <a:t>Initialize Q(s, a)</a:t>
            </a:r>
          </a:p>
          <a:p>
            <a:pPr lvl="1"/>
            <a:r>
              <a:rPr lang="en-US" sz="2000" dirty="0">
                <a:latin typeface="Calibri Light" panose="020F0502020204030204" pitchFamily="34" charset="0"/>
                <a:cs typeface="Calibri Light" panose="020F0502020204030204" pitchFamily="34" charset="0"/>
              </a:rPr>
              <a:t>Loop</a:t>
            </a:r>
          </a:p>
          <a:p>
            <a:pPr lvl="2"/>
            <a:r>
              <a:rPr lang="en-US" dirty="0">
                <a:latin typeface="Calibri Light" panose="020F0502020204030204" pitchFamily="34" charset="0"/>
                <a:cs typeface="Calibri Light" panose="020F0502020204030204" pitchFamily="34" charset="0"/>
              </a:rPr>
              <a:t>Choose an action a based on state s and Q(s, a)</a:t>
            </a:r>
          </a:p>
          <a:p>
            <a:pPr lvl="3"/>
            <a:r>
              <a:rPr lang="en-US" sz="2000" dirty="0">
                <a:latin typeface="Calibri Light" panose="020F0502020204030204" pitchFamily="34" charset="0"/>
                <a:cs typeface="Calibri Light" panose="020F0502020204030204" pitchFamily="34" charset="0"/>
              </a:rPr>
              <a:t>Typically favor the action with the largest Q(s, a) value (exploit)</a:t>
            </a:r>
          </a:p>
          <a:p>
            <a:pPr lvl="3"/>
            <a:r>
              <a:rPr lang="en-US" sz="2000" dirty="0">
                <a:latin typeface="Calibri Light" panose="020F0502020204030204" pitchFamily="34" charset="0"/>
                <a:cs typeface="Calibri Light" panose="020F0502020204030204" pitchFamily="34" charset="0"/>
              </a:rPr>
              <a:t>Sometimes take a random action (explore)</a:t>
            </a:r>
          </a:p>
          <a:p>
            <a:pPr lvl="2"/>
            <a:r>
              <a:rPr lang="en-US" dirty="0">
                <a:latin typeface="Calibri Light" panose="020F0502020204030204" pitchFamily="34" charset="0"/>
                <a:cs typeface="Calibri Light" panose="020F0502020204030204" pitchFamily="34" charset="0"/>
              </a:rPr>
              <a:t>From the environment receive a reward r and new state </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new</a:t>
            </a:r>
            <a:endParaRPr lang="en-US" baseline="-25000" dirty="0">
              <a:latin typeface="Calibri Light" panose="020F0502020204030204" pitchFamily="34" charset="0"/>
              <a:cs typeface="Calibri Light" panose="020F0502020204030204" pitchFamily="34" charset="0"/>
            </a:endParaRPr>
          </a:p>
          <a:p>
            <a:pPr lvl="2"/>
            <a:r>
              <a:rPr lang="en-US" dirty="0">
                <a:latin typeface="Calibri Light" panose="020F0502020204030204" pitchFamily="34" charset="0"/>
                <a:cs typeface="Calibri Light" panose="020F0502020204030204" pitchFamily="34" charset="0"/>
              </a:rPr>
              <a:t>Update entry Q(s, a) in the Q table</a:t>
            </a:r>
          </a:p>
          <a:p>
            <a:pPr lvl="3"/>
            <a:r>
              <a:rPr lang="en-US" sz="2000" dirty="0">
                <a:latin typeface="Calibri Light" panose="020F0502020204030204" pitchFamily="34" charset="0"/>
                <a:cs typeface="Calibri Light" panose="020F0502020204030204" pitchFamily="34" charset="0"/>
              </a:rPr>
              <a:t>Q(s, a) ← Q(s, a) + </a:t>
            </a:r>
            <a:r>
              <a:rPr lang="el-GR" sz="2000" dirty="0">
                <a:latin typeface="Calibri Light" panose="020F0502020204030204" pitchFamily="34" charset="0"/>
                <a:cs typeface="Calibri Light" panose="020F0502020204030204" pitchFamily="34" charset="0"/>
              </a:rPr>
              <a:t>α</a:t>
            </a:r>
            <a:r>
              <a:rPr lang="en-US" sz="2000" dirty="0">
                <a:latin typeface="Calibri Light" panose="020F0502020204030204" pitchFamily="34" charset="0"/>
                <a:cs typeface="Calibri Light" panose="020F0502020204030204" pitchFamily="34" charset="0"/>
              </a:rPr>
              <a:t>(r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max</a:t>
            </a:r>
            <a:r>
              <a:rPr lang="en-US" sz="2000" baseline="-25000" dirty="0" err="1">
                <a:latin typeface="Calibri Light" panose="020F0502020204030204" pitchFamily="34" charset="0"/>
                <a:cs typeface="Calibri Light" panose="020F0502020204030204" pitchFamily="34" charset="0"/>
              </a:rPr>
              <a:t>a_new</a:t>
            </a:r>
            <a:r>
              <a:rPr lang="en-US" sz="2000" dirty="0">
                <a:latin typeface="Calibri Light" panose="020F0502020204030204" pitchFamily="34" charset="0"/>
                <a:cs typeface="Calibri Light" panose="020F0502020204030204" pitchFamily="34" charset="0"/>
              </a:rPr>
              <a:t> Q(</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new</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new</a:t>
            </a:r>
            <a:r>
              <a:rPr lang="en-US" sz="2000" dirty="0">
                <a:latin typeface="Calibri Light" panose="020F0502020204030204" pitchFamily="34" charset="0"/>
                <a:cs typeface="Calibri Light" panose="020F0502020204030204" pitchFamily="34" charset="0"/>
              </a:rPr>
              <a:t>) – Q(s, a))</a:t>
            </a:r>
          </a:p>
          <a:p>
            <a:pPr lvl="3"/>
            <a:r>
              <a:rPr lang="en-US" sz="2000" dirty="0">
                <a:latin typeface="Calibri Light" panose="020F0502020204030204" pitchFamily="34" charset="0"/>
                <a:cs typeface="Calibri Light" panose="020F0502020204030204" pitchFamily="34" charset="0"/>
              </a:rPr>
              <a:t>When Q(s, a) converges to the fixed point the update term on the RHS should be 0</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Comments</a:t>
            </a:r>
          </a:p>
          <a:p>
            <a:pPr lvl="1"/>
            <a:r>
              <a:rPr lang="en-US" sz="2000" dirty="0">
                <a:latin typeface="Calibri Light" panose="020F0502020204030204" pitchFamily="34" charset="0"/>
                <a:cs typeface="Calibri Light" panose="020F0502020204030204" pitchFamily="34" charset="0"/>
              </a:rPr>
              <a:t>The Bellman equation allows us to find a valid Q function</a:t>
            </a:r>
          </a:p>
          <a:p>
            <a:pPr lvl="1"/>
            <a:r>
              <a:rPr lang="en-US" sz="2000" dirty="0">
                <a:latin typeface="Calibri Light" panose="020F0502020204030204" pitchFamily="34" charset="0"/>
                <a:cs typeface="Calibri Light" panose="020F0502020204030204" pitchFamily="34" charset="0"/>
              </a:rPr>
              <a:t>The max allows us to increase the Q function towards Q* each iteration</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27</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784645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Exploitation Vs Exploration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When learning you’re effectively deciding between taking the action with the largest Q vs taking a random action</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The epsilon greedy approach to exploitation vs exploration during training</a:t>
            </a:r>
          </a:p>
          <a:p>
            <a:pPr lvl="1"/>
            <a:r>
              <a:rPr lang="en-US" sz="2000" dirty="0">
                <a:latin typeface="Calibri Light" panose="020F0502020204030204" pitchFamily="34" charset="0"/>
                <a:cs typeface="Calibri Light" panose="020F0502020204030204" pitchFamily="34" charset="0"/>
              </a:rPr>
              <a:t>Let |A| be the number of possible actions</a:t>
            </a:r>
          </a:p>
          <a:p>
            <a:pPr lvl="1"/>
            <a:r>
              <a:rPr lang="en-US" sz="2000" dirty="0">
                <a:latin typeface="Calibri Light" panose="020F0502020204030204" pitchFamily="34" charset="0"/>
                <a:cs typeface="Calibri Light" panose="020F0502020204030204" pitchFamily="34" charset="0"/>
              </a:rPr>
              <a:t>Assign the following probabilities to actions</a:t>
            </a:r>
          </a:p>
          <a:p>
            <a:pPr lvl="2"/>
            <a:r>
              <a:rPr lang="en-US" sz="1600" dirty="0">
                <a:latin typeface="Calibri Light" panose="020F0502020204030204" pitchFamily="34" charset="0"/>
                <a:cs typeface="Calibri Light" panose="020F0502020204030204" pitchFamily="34" charset="0"/>
              </a:rPr>
              <a:t>Random actions each have probability </a:t>
            </a:r>
            <a:r>
              <a:rPr lang="el-GR" sz="1600" dirty="0">
                <a:latin typeface="Calibri Light" panose="020F0502020204030204" pitchFamily="34" charset="0"/>
                <a:cs typeface="Calibri Light" panose="020F0502020204030204" pitchFamily="34" charset="0"/>
              </a:rPr>
              <a:t>ϵ</a:t>
            </a:r>
            <a:r>
              <a:rPr lang="en-US" sz="1600" dirty="0">
                <a:latin typeface="Calibri Light" panose="020F0502020204030204" pitchFamily="34" charset="0"/>
                <a:cs typeface="Calibri Light" panose="020F0502020204030204" pitchFamily="34" charset="0"/>
              </a:rPr>
              <a:t> /|A|</a:t>
            </a:r>
          </a:p>
          <a:p>
            <a:pPr lvl="2"/>
            <a:r>
              <a:rPr lang="en-US" sz="1600" dirty="0">
                <a:latin typeface="Calibri Light" panose="020F0502020204030204" pitchFamily="34" charset="0"/>
                <a:cs typeface="Calibri Light" panose="020F0502020204030204" pitchFamily="34" charset="0"/>
              </a:rPr>
              <a:t>The best action has probability 1 – </a:t>
            </a:r>
            <a:r>
              <a:rPr lang="el-GR" sz="1600" dirty="0">
                <a:latin typeface="Calibri Light" panose="020F0502020204030204" pitchFamily="34" charset="0"/>
                <a:cs typeface="Calibri Light" panose="020F0502020204030204" pitchFamily="34" charset="0"/>
              </a:rPr>
              <a:t>ϵ</a:t>
            </a:r>
            <a:r>
              <a:rPr lang="en-US" sz="1600" dirty="0">
                <a:latin typeface="Calibri Light" panose="020F0502020204030204" pitchFamily="34" charset="0"/>
                <a:cs typeface="Calibri Light" panose="020F0502020204030204" pitchFamily="34" charset="0"/>
              </a:rPr>
              <a:t> </a:t>
            </a:r>
          </a:p>
          <a:p>
            <a:pPr lvl="1"/>
            <a:r>
              <a:rPr lang="en-US" sz="2000" dirty="0">
                <a:latin typeface="Calibri Light" panose="020F0502020204030204" pitchFamily="34" charset="0"/>
                <a:cs typeface="Calibri Light" panose="020F0502020204030204" pitchFamily="34" charset="0"/>
              </a:rPr>
              <a:t>Use a value of </a:t>
            </a:r>
            <a:r>
              <a:rPr lang="el-GR" sz="2000" dirty="0">
                <a:latin typeface="Calibri Light" panose="020F0502020204030204" pitchFamily="34" charset="0"/>
                <a:cs typeface="Calibri Light" panose="020F0502020204030204" pitchFamily="34" charset="0"/>
              </a:rPr>
              <a:t>ϵ</a:t>
            </a:r>
            <a:r>
              <a:rPr lang="en-US" sz="2000" dirty="0">
                <a:latin typeface="Calibri Light" panose="020F0502020204030204" pitchFamily="34" charset="0"/>
                <a:cs typeface="Calibri Light" panose="020F0502020204030204" pitchFamily="34" charset="0"/>
              </a:rPr>
              <a:t> close to 1 in the beginning (favor exploring)</a:t>
            </a:r>
          </a:p>
          <a:p>
            <a:pPr lvl="1"/>
            <a:r>
              <a:rPr lang="en-US" sz="2000" dirty="0">
                <a:latin typeface="Calibri Light" panose="020F0502020204030204" pitchFamily="34" charset="0"/>
                <a:cs typeface="Calibri Light" panose="020F0502020204030204" pitchFamily="34" charset="0"/>
              </a:rPr>
              <a:t>As time goes by shrink </a:t>
            </a:r>
            <a:r>
              <a:rPr lang="el-GR" sz="2000" dirty="0">
                <a:latin typeface="Calibri Light" panose="020F0502020204030204" pitchFamily="34" charset="0"/>
                <a:cs typeface="Calibri Light" panose="020F0502020204030204" pitchFamily="34" charset="0"/>
              </a:rPr>
              <a:t>ϵ</a:t>
            </a:r>
            <a:r>
              <a:rPr lang="en-US" sz="2000" dirty="0">
                <a:latin typeface="Calibri Light" panose="020F0502020204030204" pitchFamily="34" charset="0"/>
                <a:cs typeface="Calibri Light" panose="020F0502020204030204" pitchFamily="34" charset="0"/>
              </a:rPr>
              <a:t> to close to 0 at the end (favor exploiting)</a:t>
            </a:r>
          </a:p>
          <a:p>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28</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387841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Deep Q Network (DQN)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6261265" cy="4752755"/>
          </a:xfrm>
        </p:spPr>
        <p:txBody>
          <a:bodyPr>
            <a:noAutofit/>
          </a:bodyPr>
          <a:lstStyle/>
          <a:p>
            <a:r>
              <a:rPr lang="en-US" sz="2400" dirty="0">
                <a:latin typeface="Calibri Light" panose="020F0502020204030204" pitchFamily="34" charset="0"/>
                <a:cs typeface="Calibri Light" panose="020F0502020204030204" pitchFamily="34" charset="0"/>
              </a:rPr>
              <a:t>Strategy</a:t>
            </a:r>
          </a:p>
          <a:p>
            <a:pPr lvl="1"/>
            <a:r>
              <a:rPr lang="en-US" sz="2000" dirty="0">
                <a:latin typeface="Calibri Light" panose="020F0502020204030204" pitchFamily="34" charset="0"/>
                <a:cs typeface="Calibri Light" panose="020F0502020204030204" pitchFamily="34" charset="0"/>
              </a:rPr>
              <a:t>A </a:t>
            </a:r>
            <a:r>
              <a:rPr lang="en-US" sz="2000" dirty="0" err="1">
                <a:latin typeface="Calibri Light" panose="020F0502020204030204" pitchFamily="34" charset="0"/>
                <a:cs typeface="Calibri Light" panose="020F0502020204030204" pitchFamily="34" charset="0"/>
              </a:rPr>
              <a:t>xNN</a:t>
            </a:r>
            <a:r>
              <a:rPr lang="en-US" sz="2000" dirty="0">
                <a:latin typeface="Calibri Light" panose="020F0502020204030204" pitchFamily="34" charset="0"/>
                <a:cs typeface="Calibri Light" panose="020F0502020204030204" pitchFamily="34" charset="0"/>
              </a:rPr>
              <a:t> with parameters </a:t>
            </a:r>
            <a:r>
              <a:rPr lang="el-GR" sz="2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 is used to map from state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to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approximating Q*(</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and action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is selected corresponding to the maximum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Training data is collected via experience replay using an epsilon greedy approach to action selection and presented in randomized batches</a:t>
            </a:r>
          </a:p>
          <a:p>
            <a:pPr lvl="1"/>
            <a:r>
              <a:rPr lang="en-US" sz="2000" dirty="0">
                <a:latin typeface="Calibri Light" panose="020F0502020204030204" pitchFamily="34" charset="0"/>
                <a:cs typeface="Calibri Light" panose="020F0502020204030204" pitchFamily="34" charset="0"/>
              </a:rPr>
              <a:t>A regression style loss is constructed via the Bellman equation</a:t>
            </a:r>
          </a:p>
          <a:p>
            <a:pPr lvl="1"/>
            <a:r>
              <a:rPr lang="en-US" sz="2000" dirty="0">
                <a:latin typeface="Calibri Light" panose="020F0502020204030204" pitchFamily="34" charset="0"/>
                <a:cs typeface="Calibri Light" panose="020F0502020204030204" pitchFamily="34" charset="0"/>
              </a:rPr>
              <a:t>Parameters </a:t>
            </a:r>
            <a:r>
              <a:rPr lang="el-GR" sz="2000" dirty="0">
                <a:latin typeface="Calibri Light" panose="020F0502020204030204" pitchFamily="34" charset="0"/>
                <a:cs typeface="Calibri Light" panose="020F0502020204030204" pitchFamily="34" charset="0"/>
              </a:rPr>
              <a:t>Θ </a:t>
            </a:r>
            <a:r>
              <a:rPr lang="en-US" sz="2000" dirty="0">
                <a:latin typeface="Calibri Light" panose="020F0502020204030204" pitchFamily="34" charset="0"/>
                <a:cs typeface="Calibri Light" panose="020F0502020204030204" pitchFamily="34" charset="0"/>
              </a:rPr>
              <a:t>are updated via gradient descent</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This is all standard </a:t>
            </a:r>
            <a:r>
              <a:rPr lang="en-US" sz="2400" dirty="0" err="1">
                <a:latin typeface="Calibri Light" panose="020F0502020204030204" pitchFamily="34" charset="0"/>
                <a:cs typeface="Calibri Light" panose="020F0502020204030204" pitchFamily="34" charset="0"/>
              </a:rPr>
              <a:t>xNN</a:t>
            </a:r>
            <a:r>
              <a:rPr lang="en-US" sz="2400" dirty="0">
                <a:latin typeface="Calibri Light" panose="020F0502020204030204" pitchFamily="34" charset="0"/>
                <a:cs typeface="Calibri Light" panose="020F0502020204030204" pitchFamily="34" charset="0"/>
              </a:rPr>
              <a:t> stuff</a:t>
            </a:r>
          </a:p>
          <a:p>
            <a:pPr lvl="1"/>
            <a:r>
              <a:rPr lang="en-US" sz="2000" dirty="0">
                <a:latin typeface="Calibri Light" panose="020F0502020204030204" pitchFamily="34" charset="0"/>
                <a:cs typeface="Calibri Light" panose="020F0502020204030204" pitchFamily="34" charset="0"/>
              </a:rPr>
              <a:t>Just applied to a different type of problem with a few tricks for collecting data and computing losses</a:t>
            </a:r>
          </a:p>
          <a:p>
            <a:endParaRPr lang="en-US" sz="24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29</a:t>
            </a:fld>
            <a:endParaRPr lang="en-US" dirty="0">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4AE85447-63C4-6B44-A956-98CE99AA1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8" y="1605515"/>
            <a:ext cx="4572000" cy="1652257"/>
          </a:xfrm>
          <a:prstGeom prst="rect">
            <a:avLst/>
          </a:prstGeom>
        </p:spPr>
      </p:pic>
    </p:spTree>
    <p:extLst>
      <p:ext uri="{BB962C8B-B14F-4D97-AF65-F5344CB8AC3E}">
        <p14:creationId xmlns:p14="http://schemas.microsoft.com/office/powerpoint/2010/main" val="164756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Outline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Motivation</a:t>
            </a:r>
          </a:p>
          <a:p>
            <a:r>
              <a:rPr lang="en-US" sz="2400" dirty="0">
                <a:latin typeface="Calibri Light" panose="020F0502020204030204" pitchFamily="34" charset="0"/>
                <a:cs typeface="Calibri Light" panose="020F0502020204030204" pitchFamily="34" charset="0"/>
              </a:rPr>
              <a:t>Reinforcement learning</a:t>
            </a:r>
          </a:p>
          <a:p>
            <a:r>
              <a:rPr lang="en-US" sz="2400" dirty="0">
                <a:latin typeface="Calibri Light" panose="020F0502020204030204" pitchFamily="34" charset="0"/>
                <a:cs typeface="Calibri Light" panose="020F0502020204030204" pitchFamily="34" charset="0"/>
              </a:rPr>
              <a:t>Decision making</a:t>
            </a:r>
          </a:p>
          <a:p>
            <a:pPr lvl="1"/>
            <a:r>
              <a:rPr lang="en-US" sz="2000" dirty="0">
                <a:latin typeface="Calibri Light" panose="020F0502020204030204" pitchFamily="34" charset="0"/>
                <a:cs typeface="Calibri Light" panose="020F0502020204030204" pitchFamily="34" charset="0"/>
              </a:rPr>
              <a:t>Value based</a:t>
            </a:r>
          </a:p>
          <a:p>
            <a:pPr lvl="1"/>
            <a:r>
              <a:rPr lang="en-US" sz="2000" dirty="0">
                <a:latin typeface="Calibri Light" panose="020F0502020204030204" pitchFamily="34" charset="0"/>
                <a:cs typeface="Calibri Light" panose="020F0502020204030204" pitchFamily="34" charset="0"/>
              </a:rPr>
              <a:t>Policy based</a:t>
            </a:r>
          </a:p>
          <a:p>
            <a:pPr lvl="1"/>
            <a:r>
              <a:rPr lang="en-US" sz="2000" dirty="0">
                <a:latin typeface="Calibri Light" panose="020F0502020204030204" pitchFamily="34" charset="0"/>
                <a:cs typeface="Calibri Light" panose="020F0502020204030204" pitchFamily="34" charset="0"/>
              </a:rPr>
              <a:t>Model based</a:t>
            </a:r>
          </a:p>
          <a:p>
            <a:r>
              <a:rPr lang="en-US" sz="2400" dirty="0">
                <a:latin typeface="Calibri Light" panose="020F0502020204030204" pitchFamily="34" charset="0"/>
                <a:cs typeface="Calibri Light" panose="020F0502020204030204" pitchFamily="34" charset="0"/>
              </a:rPr>
              <a:t>Appendix</a:t>
            </a:r>
          </a:p>
          <a:p>
            <a:r>
              <a:rPr lang="en-US" sz="2400" dirty="0">
                <a:latin typeface="Calibri Light" panose="020F0502020204030204" pitchFamily="34" charset="0"/>
                <a:cs typeface="Calibri Light" panose="020F0502020204030204" pitchFamily="34" charset="0"/>
              </a:rPr>
              <a:t>References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86837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Data</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Experience replay</a:t>
            </a:r>
          </a:p>
          <a:p>
            <a:pPr lvl="1"/>
            <a:r>
              <a:rPr lang="en-US" sz="2000" dirty="0">
                <a:latin typeface="Calibri Light" panose="020F0502020204030204" pitchFamily="34" charset="0"/>
                <a:cs typeface="Calibri Light" panose="020F0502020204030204" pitchFamily="34" charset="0"/>
              </a:rPr>
              <a:t>At each time step get experience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s</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 and save it to a buffer</a:t>
            </a:r>
          </a:p>
          <a:p>
            <a:pPr lvl="1"/>
            <a:r>
              <a:rPr lang="en-US" sz="2000" dirty="0">
                <a:latin typeface="Calibri Light" panose="020F0502020204030204" pitchFamily="34" charset="0"/>
                <a:cs typeface="Calibri Light" panose="020F0502020204030204" pitchFamily="34" charset="0"/>
              </a:rPr>
              <a:t>Collect and save experience with any / all of the policies throughout the learning process; note the efficient collection and use of data</a:t>
            </a:r>
          </a:p>
          <a:p>
            <a:pPr lvl="1"/>
            <a:r>
              <a:rPr lang="en-US" sz="2000" dirty="0">
                <a:latin typeface="Calibri Light" panose="020F0502020204030204" pitchFamily="34" charset="0"/>
                <a:cs typeface="Calibri Light" panose="020F0502020204030204" pitchFamily="34" charset="0"/>
              </a:rPr>
              <a:t>During learning select random batches (to break up correlations)</a:t>
            </a:r>
          </a:p>
          <a:p>
            <a:pPr lvl="1"/>
            <a:r>
              <a:rPr lang="en-US" sz="2000" dirty="0">
                <a:latin typeface="Calibri Light" panose="020F0502020204030204" pitchFamily="34" charset="0"/>
                <a:cs typeface="Calibri Light" panose="020F0502020204030204" pitchFamily="34" charset="0"/>
              </a:rPr>
              <a:t>Modifications / improvements to Q learning modify the batch selection</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Prioritized experience replay </a:t>
            </a:r>
          </a:p>
          <a:p>
            <a:pPr lvl="1"/>
            <a:r>
              <a:rPr lang="en-US" sz="2000" dirty="0">
                <a:latin typeface="Calibri Light" panose="020F0502020204030204" pitchFamily="34" charset="0"/>
                <a:cs typeface="Calibri Light" panose="020F0502020204030204" pitchFamily="34" charset="0"/>
              </a:rPr>
              <a:t>Select rare or important experiences more often (i.e., bias the batch selection)</a:t>
            </a:r>
          </a:p>
          <a:p>
            <a:pPr lvl="1"/>
            <a:r>
              <a:rPr lang="en-US" sz="2000" dirty="0">
                <a:latin typeface="Calibri Light" panose="020F0502020204030204" pitchFamily="34" charset="0"/>
                <a:cs typeface="Calibri Light" panose="020F0502020204030204" pitchFamily="34" charset="0"/>
              </a:rPr>
              <a:t>Sample experience j ~ </a:t>
            </a:r>
            <a:r>
              <a:rPr lang="en-US" sz="2000" dirty="0" err="1">
                <a:latin typeface="Calibri Light" panose="020F0502020204030204" pitchFamily="34" charset="0"/>
                <a:cs typeface="Calibri Light" panose="020F0502020204030204" pitchFamily="34" charset="0"/>
              </a:rPr>
              <a:t>Pr</a:t>
            </a:r>
            <a:r>
              <a:rPr lang="en-US" sz="2000" dirty="0">
                <a:latin typeface="Calibri Light" panose="020F0502020204030204" pitchFamily="34" charset="0"/>
                <a:cs typeface="Calibri Light" panose="020F0502020204030204" pitchFamily="34" charset="0"/>
              </a:rPr>
              <a:t>(j) = </a:t>
            </a:r>
            <a:r>
              <a:rPr lang="en-US" sz="2000" dirty="0" err="1">
                <a:latin typeface="Calibri Light" panose="020F0502020204030204" pitchFamily="34" charset="0"/>
                <a:cs typeface="Calibri Light" panose="020F0502020204030204" pitchFamily="34" charset="0"/>
              </a:rPr>
              <a:t>p</a:t>
            </a:r>
            <a:r>
              <a:rPr lang="en-US" sz="2000" baseline="-25000" dirty="0" err="1">
                <a:latin typeface="Calibri Light" panose="020F0502020204030204" pitchFamily="34" charset="0"/>
                <a:cs typeface="Calibri Light" panose="020F0502020204030204" pitchFamily="34" charset="0"/>
              </a:rPr>
              <a:t>j</a:t>
            </a:r>
            <a:r>
              <a:rPr lang="el-GR" sz="2000" baseline="30000" dirty="0">
                <a:latin typeface="Calibri Light" panose="020F0502020204030204" pitchFamily="34" charset="0"/>
                <a:cs typeface="Calibri Light" panose="020F0502020204030204" pitchFamily="34" charset="0"/>
              </a:rPr>
              <a:t>α</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dirty="0" err="1">
                <a:latin typeface="Calibri Light" panose="020F0502020204030204" pitchFamily="34" charset="0"/>
                <a:cs typeface="Calibri Light" panose="020F0502020204030204" pitchFamily="34" charset="0"/>
              </a:rPr>
              <a:t>p</a:t>
            </a:r>
            <a:r>
              <a:rPr lang="en-US" sz="2000" baseline="-25000" dirty="0" err="1">
                <a:latin typeface="Calibri Light" panose="020F0502020204030204" pitchFamily="34" charset="0"/>
                <a:cs typeface="Calibri Light" panose="020F0502020204030204" pitchFamily="34" charset="0"/>
              </a:rPr>
              <a:t>j</a:t>
            </a:r>
            <a:r>
              <a:rPr lang="el-GR" sz="2000" baseline="30000" dirty="0">
                <a:latin typeface="Calibri Light" panose="020F0502020204030204" pitchFamily="34" charset="0"/>
                <a:cs typeface="Calibri Light" panose="020F0502020204030204" pitchFamily="34" charset="0"/>
              </a:rPr>
              <a:t>α</a:t>
            </a:r>
            <a:endParaRPr lang="en-US" sz="20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Update experience probability </a:t>
            </a:r>
            <a:r>
              <a:rPr lang="en-US" sz="2000" dirty="0" err="1">
                <a:latin typeface="Calibri Light" panose="020F0502020204030204" pitchFamily="34" charset="0"/>
                <a:cs typeface="Calibri Light" panose="020F0502020204030204" pitchFamily="34" charset="0"/>
              </a:rPr>
              <a:t>p</a:t>
            </a:r>
            <a:r>
              <a:rPr lang="en-US" sz="2000" baseline="-25000" dirty="0" err="1">
                <a:latin typeface="Calibri Light" panose="020F0502020204030204" pitchFamily="34" charset="0"/>
                <a:cs typeface="Calibri Light" panose="020F0502020204030204" pitchFamily="34" charset="0"/>
              </a:rPr>
              <a:t>j</a:t>
            </a:r>
            <a:r>
              <a:rPr lang="en-US" sz="2000" dirty="0">
                <a:latin typeface="Calibri Light" panose="020F0502020204030204" pitchFamily="34" charset="0"/>
                <a:cs typeface="Calibri Light" panose="020F0502020204030204" pitchFamily="34" charset="0"/>
              </a:rPr>
              <a:t> = |target – output| (see subsequent slides) after computing error</a:t>
            </a:r>
          </a:p>
          <a:p>
            <a:pPr lvl="2"/>
            <a:r>
              <a:rPr lang="en-US" dirty="0">
                <a:latin typeface="Calibri Light" panose="020F0502020204030204" pitchFamily="34" charset="0"/>
                <a:cs typeface="Calibri Light" panose="020F0502020204030204" pitchFamily="34" charset="0"/>
              </a:rPr>
              <a:t>Biases the sampling to experiences that have larger errors</a:t>
            </a:r>
          </a:p>
          <a:p>
            <a:pPr lvl="1"/>
            <a:r>
              <a:rPr lang="en-US" sz="2000" dirty="0">
                <a:latin typeface="Calibri Light" panose="020F0502020204030204" pitchFamily="34" charset="0"/>
                <a:cs typeface="Calibri Light" panose="020F0502020204030204" pitchFamily="34" charset="0"/>
              </a:rPr>
              <a:t>Modify the gradient calculation to account for the biased sampling</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821602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Loss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Error</a:t>
            </a:r>
          </a:p>
          <a:p>
            <a:pPr lvl="1"/>
            <a:r>
              <a:rPr lang="en-US" sz="2000" dirty="0">
                <a:latin typeface="Calibri Light" panose="020F0502020204030204" pitchFamily="34" charset="0"/>
                <a:cs typeface="Calibri Light" panose="020F0502020204030204" pitchFamily="34" charset="0"/>
              </a:rPr>
              <a:t>e</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0.5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arg</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 </a:t>
            </a:r>
            <a:r>
              <a:rPr lang="en-US" sz="2000" dirty="0">
                <a:latin typeface="Calibri Light" panose="020F0502020204030204" pitchFamily="34" charset="0"/>
                <a:cs typeface="Calibri Light" panose="020F0502020204030204" pitchFamily="34" charset="0"/>
              </a:rPr>
              <a:t>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 –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r>
              <a:rPr lang="en-US" sz="2000" baseline="30000" dirty="0">
                <a:latin typeface="Calibri Light" panose="020F0502020204030204" pitchFamily="34" charset="0"/>
                <a:cs typeface="Calibri Light" panose="020F0502020204030204" pitchFamily="34" charset="0"/>
              </a:rPr>
              <a:t>2</a:t>
            </a:r>
            <a:br>
              <a:rPr lang="en-US" sz="2000" dirty="0">
                <a:latin typeface="Calibri Light" panose="020F0502020204030204" pitchFamily="34" charset="0"/>
                <a:cs typeface="Calibri Light" panose="020F0502020204030204" pitchFamily="34" charset="0"/>
              </a:rPr>
            </a:br>
            <a:r>
              <a:rPr lang="en-US" sz="2000" dirty="0">
                <a:latin typeface="Calibri Light" panose="020F0502020204030204" pitchFamily="34" charset="0"/>
                <a:cs typeface="Calibri Light" panose="020F0502020204030204" pitchFamily="34" charset="0"/>
              </a:rPr>
              <a:t>                                       target                                           output</a:t>
            </a:r>
            <a:endParaRPr lang="en-US" sz="2000" baseline="300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Note the target – output form of the error</a:t>
            </a:r>
          </a:p>
          <a:p>
            <a:pPr lvl="1"/>
            <a:r>
              <a:rPr lang="en-US" sz="2000" dirty="0">
                <a:latin typeface="Calibri Light" panose="020F0502020204030204" pitchFamily="34" charset="0"/>
                <a:cs typeface="Calibri Light" panose="020F0502020204030204" pitchFamily="34" charset="0"/>
              </a:rPr>
              <a:t>Modifications / improvements to Q learning shown in the next slides will change the target</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Gradient</a:t>
            </a:r>
          </a:p>
          <a:p>
            <a:pPr lvl="1"/>
            <a:r>
              <a:rPr lang="en-US" sz="2000" dirty="0">
                <a:latin typeface="Calibri Light" panose="020F0502020204030204" pitchFamily="34" charset="0"/>
                <a:cs typeface="Calibri Light" panose="020F0502020204030204" pitchFamily="34" charset="0"/>
              </a:rPr>
              <a:t>∂e</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arg</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 </a:t>
            </a:r>
            <a:r>
              <a:rPr lang="en-US" sz="2000" dirty="0">
                <a:latin typeface="Calibri Light" panose="020F0502020204030204" pitchFamily="34" charset="0"/>
                <a:cs typeface="Calibri Light" panose="020F0502020204030204" pitchFamily="34" charset="0"/>
              </a:rPr>
              <a:t>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 –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Θ</a:t>
            </a:r>
            <a:endParaRPr lang="en-US" sz="20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Error sensitivity with respect to parameters</a:t>
            </a:r>
          </a:p>
          <a:p>
            <a:pPr lvl="1"/>
            <a:r>
              <a:rPr lang="en-US" sz="2000" dirty="0">
                <a:latin typeface="Calibri Light" panose="020F0502020204030204" pitchFamily="34" charset="0"/>
                <a:cs typeface="Calibri Light" panose="020F0502020204030204" pitchFamily="34" charset="0"/>
              </a:rPr>
              <a:t>The high level library can compute an error gradient of end to end differentiable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 functions using automatic differentiation with reverse mode accumulation</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Parameter update</a:t>
            </a:r>
          </a:p>
          <a:p>
            <a:pPr lvl="1"/>
            <a:r>
              <a:rPr lang="el-GR" sz="2000" dirty="0">
                <a:latin typeface="Calibri Light" panose="020F0502020204030204" pitchFamily="34" charset="0"/>
                <a:cs typeface="Calibri Light" panose="020F0502020204030204" pitchFamily="34" charset="0"/>
              </a:rPr>
              <a:t>Θ </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Θ </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α</a:t>
            </a:r>
            <a:r>
              <a:rPr lang="en-US" sz="2000" dirty="0">
                <a:latin typeface="Calibri Light" panose="020F0502020204030204" pitchFamily="34" charset="0"/>
                <a:cs typeface="Calibri Light" panose="020F0502020204030204" pitchFamily="34" charset="0"/>
              </a:rPr>
              <a:t> ∂e</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Θ</a:t>
            </a:r>
            <a:endParaRPr lang="en-US" sz="20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Standard gradient descent (as always, other variants possible)</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31</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687305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 Fixed Target For The Loss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This is the loss used in the deep Q network paper</a:t>
            </a:r>
          </a:p>
          <a:p>
            <a:endParaRPr lang="en-US" sz="2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Note that in the previous error both the target and output are updated every iteration</a:t>
            </a:r>
          </a:p>
          <a:p>
            <a:pPr lvl="1"/>
            <a:r>
              <a:rPr lang="en-US" sz="2000" dirty="0">
                <a:latin typeface="Calibri Light" panose="020F0502020204030204" pitchFamily="34" charset="0"/>
                <a:cs typeface="Calibri Light" panose="020F0502020204030204" pitchFamily="34" charset="0"/>
              </a:rPr>
              <a:t>Target: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arg</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 </a:t>
            </a:r>
            <a:r>
              <a:rPr lang="en-US" sz="2000" dirty="0">
                <a:latin typeface="Calibri Light" panose="020F0502020204030204" pitchFamily="34" charset="0"/>
                <a:cs typeface="Calibri Light" panose="020F0502020204030204" pitchFamily="34" charset="0"/>
              </a:rPr>
              <a:t>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Output: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p>
          <a:p>
            <a:endParaRPr lang="en-US" sz="2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It was observed that training stability improved if fixed targets are used</a:t>
            </a:r>
          </a:p>
          <a:p>
            <a:pPr lvl="1"/>
            <a:r>
              <a:rPr lang="en-US" sz="2000" dirty="0">
                <a:latin typeface="Calibri Light" panose="020F0502020204030204" pitchFamily="34" charset="0"/>
                <a:cs typeface="Calibri Light" panose="020F0502020204030204" pitchFamily="34" charset="0"/>
              </a:rPr>
              <a:t>The output network was updated every iteration but</a:t>
            </a:r>
          </a:p>
          <a:p>
            <a:pPr lvl="1"/>
            <a:r>
              <a:rPr lang="en-US" sz="2000" dirty="0">
                <a:latin typeface="Calibri Light" panose="020F0502020204030204" pitchFamily="34" charset="0"/>
                <a:cs typeface="Calibri Light" panose="020F0502020204030204" pitchFamily="34" charset="0"/>
              </a:rPr>
              <a:t>The target network was held fixed for T iterations then updated</a:t>
            </a:r>
          </a:p>
          <a:p>
            <a:pPr lvl="1"/>
            <a:r>
              <a:rPr lang="en-US" sz="2000" dirty="0">
                <a:latin typeface="Calibri Light" panose="020F0502020204030204" pitchFamily="34" charset="0"/>
                <a:cs typeface="Calibri Light" panose="020F0502020204030204" pitchFamily="34" charset="0"/>
              </a:rPr>
              <a:t>Using </a:t>
            </a:r>
            <a:r>
              <a:rPr lang="el-GR" sz="2000" dirty="0">
                <a:latin typeface="Calibri Light" panose="020F0502020204030204" pitchFamily="34" charset="0"/>
                <a:cs typeface="Calibri Light" panose="020F0502020204030204" pitchFamily="34" charset="0"/>
              </a:rPr>
              <a:t>Θ</a:t>
            </a:r>
            <a:r>
              <a:rPr lang="en-US" sz="2000" baseline="30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 to indicated the parameters of the target network</a:t>
            </a:r>
          </a:p>
          <a:p>
            <a:pPr lvl="1"/>
            <a:r>
              <a:rPr lang="en-US" sz="2000" dirty="0">
                <a:latin typeface="Calibri Light" panose="020F0502020204030204" pitchFamily="34" charset="0"/>
                <a:cs typeface="Calibri Light" panose="020F0502020204030204" pitchFamily="34" charset="0"/>
              </a:rPr>
              <a:t>Target: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arg</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 </a:t>
            </a:r>
            <a:r>
              <a:rPr lang="en-US" sz="2000" dirty="0">
                <a:latin typeface="Calibri Light" panose="020F0502020204030204" pitchFamily="34" charset="0"/>
                <a:cs typeface="Calibri Light" panose="020F0502020204030204" pitchFamily="34" charset="0"/>
              </a:rPr>
              <a:t>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32</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134913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1201398" cy="761926"/>
          </a:xfrm>
        </p:spPr>
        <p:txBody>
          <a:bodyPr>
            <a:normAutofit/>
          </a:bodyPr>
          <a:lstStyle/>
          <a:p>
            <a:r>
              <a:rPr lang="en-US" sz="4800" dirty="0">
                <a:latin typeface="Calibri Light" panose="020F0502020204030204" pitchFamily="34" charset="0"/>
                <a:cs typeface="Calibri Light" panose="020F0502020204030204" pitchFamily="34" charset="0"/>
              </a:rPr>
              <a:t>Double DQN Target For The Loss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Another modification to the loss</a:t>
            </a:r>
          </a:p>
          <a:p>
            <a:endParaRPr lang="en-US" sz="2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Fixed targets can overestimate the Q values when noisy</a:t>
            </a:r>
          </a:p>
          <a:p>
            <a:pPr lvl="1"/>
            <a:r>
              <a:rPr lang="en-US" sz="2000" dirty="0">
                <a:latin typeface="Calibri Light" panose="020F0502020204030204" pitchFamily="34" charset="0"/>
                <a:cs typeface="Calibri Light" panose="020F0502020204030204" pitchFamily="34" charset="0"/>
              </a:rPr>
              <a:t>To prevent this can use 2 networks, 1 for the target and 1 for the output</a:t>
            </a:r>
          </a:p>
          <a:p>
            <a:pPr lvl="1"/>
            <a:r>
              <a:rPr lang="en-US" sz="2000" dirty="0">
                <a:latin typeface="Calibri Light" panose="020F0502020204030204" pitchFamily="34" charset="0"/>
                <a:cs typeface="Calibri Light" panose="020F0502020204030204" pitchFamily="34" charset="0"/>
              </a:rPr>
              <a:t>Training is improved for some applications</a:t>
            </a:r>
          </a:p>
          <a:p>
            <a:pPr lvl="1"/>
            <a:r>
              <a:rPr lang="en-US" sz="2000" dirty="0">
                <a:latin typeface="Calibri Light" panose="020F0502020204030204" pitchFamily="34" charset="0"/>
                <a:cs typeface="Calibri Light" panose="020F0502020204030204" pitchFamily="34" charset="0"/>
              </a:rPr>
              <a:t>In practice these can be combined into 1 network with different updates as below</a:t>
            </a:r>
          </a:p>
          <a:p>
            <a:pPr lvl="1"/>
            <a:r>
              <a:rPr lang="en-US" sz="2000" dirty="0">
                <a:latin typeface="Calibri Light" panose="020F0502020204030204" pitchFamily="34" charset="0"/>
                <a:cs typeface="Calibri Light" panose="020F0502020204030204" pitchFamily="34" charset="0"/>
              </a:rPr>
              <a:t>Target: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a:t>
            </a:r>
            <a:r>
              <a:rPr lang="en-US" sz="2000" dirty="0">
                <a:latin typeface="Calibri Light" panose="020F0502020204030204" pitchFamily="34" charset="0"/>
                <a:cs typeface="Calibri Light" panose="020F0502020204030204" pitchFamily="34" charset="0"/>
              </a:rPr>
              <a:t> 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arg</a:t>
            </a:r>
            <a:r>
              <a:rPr lang="en-US" sz="2000" dirty="0">
                <a:latin typeface="Calibri Light" panose="020F0502020204030204" pitchFamily="34" charset="0"/>
                <a:cs typeface="Calibri Light" panose="020F0502020204030204" pitchFamily="34" charset="0"/>
              </a:rPr>
              <a:t> max</a:t>
            </a:r>
            <a:r>
              <a:rPr lang="en-US" sz="2000" baseline="-25000" dirty="0">
                <a:latin typeface="Calibri Light" panose="020F0502020204030204" pitchFamily="34" charset="0"/>
                <a:cs typeface="Calibri Light" panose="020F0502020204030204" pitchFamily="34" charset="0"/>
              </a:rPr>
              <a:t>a_t+1 </a:t>
            </a:r>
            <a:r>
              <a:rPr lang="en-US" sz="2000" dirty="0">
                <a:latin typeface="Calibri Light" panose="020F0502020204030204" pitchFamily="34" charset="0"/>
                <a:cs typeface="Calibri Light" panose="020F0502020204030204" pitchFamily="34" charset="0"/>
              </a:rPr>
              <a:t>Q</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 </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a:t>
            </a:r>
          </a:p>
          <a:p>
            <a:pPr lvl="1"/>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921314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Dueling DQN Network Modifications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5429992" cy="4752755"/>
          </a:xfrm>
        </p:spPr>
        <p:txBody>
          <a:bodyPr>
            <a:noAutofit/>
          </a:bodyPr>
          <a:lstStyle/>
          <a:p>
            <a:r>
              <a:rPr lang="en-US" sz="2400" dirty="0">
                <a:latin typeface="Calibri Light" panose="020F0502020204030204" pitchFamily="34" charset="0"/>
                <a:cs typeface="Calibri Light" panose="020F0502020204030204" pitchFamily="34" charset="0"/>
              </a:rPr>
              <a:t>An improvement to the network structure for estimating Q values</a:t>
            </a:r>
          </a:p>
          <a:p>
            <a:pPr lvl="1"/>
            <a:r>
              <a:rPr lang="en-US" sz="2000" dirty="0">
                <a:latin typeface="Calibri Light" panose="020F0502020204030204" pitchFamily="34" charset="0"/>
                <a:cs typeface="Calibri Light" panose="020F0502020204030204" pitchFamily="34" charset="0"/>
              </a:rPr>
              <a:t>Common tail and body</a:t>
            </a:r>
          </a:p>
          <a:p>
            <a:pPr lvl="1"/>
            <a:r>
              <a:rPr lang="en-US" sz="2000" dirty="0">
                <a:latin typeface="Calibri Light" panose="020F0502020204030204" pitchFamily="34" charset="0"/>
                <a:cs typeface="Calibri Light" panose="020F0502020204030204" pitchFamily="34" charset="0"/>
              </a:rPr>
              <a:t>Then 2 heads for estimating V and A</a:t>
            </a:r>
          </a:p>
          <a:p>
            <a:pPr lvl="2"/>
            <a:r>
              <a:rPr lang="en-US" dirty="0">
                <a:latin typeface="Calibri Light" panose="020F0502020204030204" pitchFamily="34" charset="0"/>
                <a:cs typeface="Calibri Light" panose="020F0502020204030204" pitchFamily="34" charset="0"/>
              </a:rPr>
              <a:t>1 for estimating value V(s), a single value </a:t>
            </a:r>
          </a:p>
          <a:p>
            <a:pPr lvl="2"/>
            <a:r>
              <a:rPr lang="en-US" dirty="0">
                <a:latin typeface="Calibri Light" panose="020F0502020204030204" pitchFamily="34" charset="0"/>
                <a:cs typeface="Calibri Light" panose="020F0502020204030204" pitchFamily="34" charset="0"/>
              </a:rPr>
              <a:t>1 for estimating advantage A(s, a), a vector of length |A|</a:t>
            </a:r>
          </a:p>
          <a:p>
            <a:pPr lvl="1"/>
            <a:r>
              <a:rPr lang="en-US" sz="2000" dirty="0">
                <a:latin typeface="Calibri Light" panose="020F0502020204030204" pitchFamily="34" charset="0"/>
                <a:cs typeface="Calibri Light" panose="020F0502020204030204" pitchFamily="34" charset="0"/>
              </a:rPr>
              <a:t>Followed by their combination to compute Q</a:t>
            </a:r>
          </a:p>
          <a:p>
            <a:pPr lvl="2"/>
            <a:r>
              <a:rPr lang="en-US" dirty="0">
                <a:latin typeface="Calibri Light" panose="020F0502020204030204" pitchFamily="34" charset="0"/>
                <a:cs typeface="Calibri Light" panose="020F0502020204030204" pitchFamily="34" charset="0"/>
              </a:rPr>
              <a:t>Q(s, a) = V(s) + A(s, a) – 1/|A| </a:t>
            </a:r>
            <a:r>
              <a:rPr lang="el-GR" dirty="0">
                <a:latin typeface="Calibri Light" panose="020F0502020204030204" pitchFamily="34" charset="0"/>
                <a:cs typeface="Calibri Light" panose="020F0502020204030204" pitchFamily="34" charset="0"/>
              </a:rPr>
              <a:t>Σ</a:t>
            </a:r>
            <a:r>
              <a:rPr lang="en-US" baseline="-25000" dirty="0">
                <a:latin typeface="Calibri Light" panose="020F0502020204030204" pitchFamily="34" charset="0"/>
                <a:cs typeface="Calibri Light" panose="020F0502020204030204" pitchFamily="34" charset="0"/>
              </a:rPr>
              <a:t>a’</a:t>
            </a:r>
            <a:r>
              <a:rPr lang="en-US" dirty="0">
                <a:latin typeface="Calibri Light" panose="020F0502020204030204" pitchFamily="34" charset="0"/>
                <a:cs typeface="Calibri Light" panose="020F0502020204030204" pitchFamily="34" charset="0"/>
              </a:rPr>
              <a:t> A(s, a’)</a:t>
            </a:r>
          </a:p>
          <a:p>
            <a:pPr lvl="2"/>
            <a:r>
              <a:rPr lang="en-US" dirty="0">
                <a:latin typeface="Calibri Light" panose="020F0502020204030204" pitchFamily="34" charset="0"/>
                <a:cs typeface="Calibri Light" panose="020F0502020204030204" pitchFamily="34" charset="0"/>
              </a:rPr>
              <a:t>So this combination is really Q off by a scale factor but that’s ok</a:t>
            </a:r>
          </a:p>
          <a:p>
            <a:pPr lvl="1"/>
            <a:r>
              <a:rPr lang="en-US" sz="2000" dirty="0">
                <a:latin typeface="Calibri Light" panose="020F0502020204030204" pitchFamily="34" charset="0"/>
                <a:cs typeface="Calibri Light" panose="020F0502020204030204" pitchFamily="34" charset="0"/>
              </a:rPr>
              <a:t>This can improve stability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34</a:t>
            </a:fld>
            <a:endParaRPr lang="en-US" dirty="0">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2B7912DC-C3D4-424E-9FBA-1F36DF19D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429" y="1605515"/>
            <a:ext cx="5560769" cy="4572000"/>
          </a:xfrm>
          <a:prstGeom prst="rect">
            <a:avLst/>
          </a:prstGeom>
        </p:spPr>
      </p:pic>
    </p:spTree>
    <p:extLst>
      <p:ext uri="{BB962C8B-B14F-4D97-AF65-F5344CB8AC3E}">
        <p14:creationId xmlns:p14="http://schemas.microsoft.com/office/powerpoint/2010/main" val="276111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Atari 2600 Games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394959" cy="4752755"/>
          </a:xfrm>
        </p:spPr>
        <p:txBody>
          <a:bodyPr>
            <a:noAutofit/>
          </a:bodyPr>
          <a:lstStyle/>
          <a:p>
            <a:r>
              <a:rPr lang="en-US" sz="2000" dirty="0">
                <a:latin typeface="Calibri Light" panose="020F0502020204030204" pitchFamily="34" charset="0"/>
                <a:cs typeface="Calibri Light" panose="020F0502020204030204" pitchFamily="34" charset="0"/>
              </a:rPr>
              <a:t>The following description and results are from the original Nature paper</a:t>
            </a:r>
          </a:p>
          <a:p>
            <a:pPr lvl="1"/>
            <a:r>
              <a:rPr lang="en-US" sz="1600" dirty="0">
                <a:latin typeface="Calibri Light" panose="020F0502020204030204" pitchFamily="34" charset="0"/>
                <a:cs typeface="Calibri Light" panose="020F0502020204030204" pitchFamily="34" charset="0"/>
              </a:rPr>
              <a:t>This does not include all of the subsequent enhancements described on the previous pages</a:t>
            </a:r>
          </a:p>
          <a:p>
            <a:pPr lvl="1"/>
            <a:r>
              <a:rPr lang="en-US" sz="1600" dirty="0">
                <a:latin typeface="Calibri Light" panose="020F0502020204030204" pitchFamily="34" charset="0"/>
                <a:cs typeface="Calibri Light" panose="020F0502020204030204" pitchFamily="34" charset="0"/>
              </a:rPr>
              <a:t>Regardless, it serves as a starting point for thinking about applying Q learning to Atari</a:t>
            </a:r>
          </a:p>
          <a:p>
            <a:endParaRPr lang="en-US" sz="8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Environment</a:t>
            </a:r>
          </a:p>
          <a:p>
            <a:pPr lvl="1"/>
            <a:r>
              <a:rPr lang="en-US" sz="1600" dirty="0">
                <a:latin typeface="Calibri Light" panose="020F0502020204030204" pitchFamily="34" charset="0"/>
                <a:cs typeface="Calibri Light" panose="020F0502020204030204" pitchFamily="34" charset="0"/>
              </a:rPr>
              <a:t>Atari 2600 simulator</a:t>
            </a:r>
          </a:p>
          <a:p>
            <a:endParaRPr lang="en-US" sz="8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Input state s</a:t>
            </a:r>
          </a:p>
          <a:p>
            <a:pPr lvl="1"/>
            <a:r>
              <a:rPr lang="en-US" sz="1600" dirty="0">
                <a:latin typeface="Calibri Light" panose="020F0502020204030204" pitchFamily="34" charset="0"/>
                <a:cs typeface="Calibri Light" panose="020F0502020204030204" pitchFamily="34" charset="0"/>
              </a:rPr>
              <a:t>Pre processing takes max over current and previous frame to catch flickering objects, extracts the luminance channel and rescales it to 84 x 84, then stacks the most recent 4 frames together</a:t>
            </a:r>
          </a:p>
          <a:p>
            <a:pPr lvl="1"/>
            <a:r>
              <a:rPr lang="en-US" sz="1600" dirty="0">
                <a:latin typeface="Calibri Light" panose="020F0502020204030204" pitchFamily="34" charset="0"/>
                <a:cs typeface="Calibri Light" panose="020F0502020204030204" pitchFamily="34" charset="0"/>
              </a:rPr>
              <a:t>Result is 4 x 84 x 84 input that represents state</a:t>
            </a:r>
          </a:p>
          <a:p>
            <a:pPr lvl="1"/>
            <a:r>
              <a:rPr lang="en-US" sz="1600" dirty="0">
                <a:latin typeface="Calibri Light" panose="020F0502020204030204" pitchFamily="34" charset="0"/>
                <a:cs typeface="Calibri Light" panose="020F0502020204030204" pitchFamily="34" charset="0"/>
              </a:rPr>
              <a:t>Note that the stack of 4 frames encodes motion</a:t>
            </a:r>
          </a:p>
          <a:p>
            <a:pPr lvl="1"/>
            <a:r>
              <a:rPr lang="en-US" sz="1600" dirty="0">
                <a:latin typeface="Calibri Light" panose="020F0502020204030204" pitchFamily="34" charset="0"/>
                <a:cs typeface="Calibri Light" panose="020F0502020204030204" pitchFamily="34" charset="0"/>
              </a:rPr>
              <a:t>Inputs are generated once for every 4 frames to save on computation</a:t>
            </a: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35</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37B425FF-A619-324A-A4EB-039FB47F8F0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https://storage.googleapis.com/deepmind-media/dqn/DQNNaturePaper.pdf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D6C5E1C3-F07B-0C43-867F-007679745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605515"/>
            <a:ext cx="5486400" cy="3214027"/>
          </a:xfrm>
          <a:prstGeom prst="rect">
            <a:avLst/>
          </a:prstGeom>
        </p:spPr>
      </p:pic>
    </p:spTree>
    <p:extLst>
      <p:ext uri="{BB962C8B-B14F-4D97-AF65-F5344CB8AC3E}">
        <p14:creationId xmlns:p14="http://schemas.microsoft.com/office/powerpoint/2010/main" val="221329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Atari 2600 Games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394959" cy="4752755"/>
          </a:xfrm>
        </p:spPr>
        <p:txBody>
          <a:bodyPr>
            <a:noAutofit/>
          </a:bodyPr>
          <a:lstStyle/>
          <a:p>
            <a:r>
              <a:rPr lang="en-US" sz="2000" dirty="0">
                <a:latin typeface="Calibri Light" panose="020F0502020204030204" pitchFamily="34" charset="0"/>
                <a:cs typeface="Calibri Light" panose="020F0502020204030204" pitchFamily="34" charset="0"/>
              </a:rPr>
              <a:t>The network maps input state s to Q(s, a)</a:t>
            </a:r>
          </a:p>
          <a:p>
            <a:pPr lvl="1"/>
            <a:r>
              <a:rPr lang="en-US" sz="1600" dirty="0">
                <a:latin typeface="Calibri Light" panose="020F0502020204030204" pitchFamily="34" charset="0"/>
                <a:cs typeface="Calibri Light" panose="020F0502020204030204" pitchFamily="34" charset="0"/>
              </a:rPr>
              <a:t>CNN layer with 32 x 4 x 8 x 8 / 4 filters and </a:t>
            </a:r>
            <a:r>
              <a:rPr lang="en-US" sz="1600" dirty="0" err="1">
                <a:latin typeface="Calibri Light" panose="020F0502020204030204" pitchFamily="34" charset="0"/>
                <a:cs typeface="Calibri Light" panose="020F0502020204030204" pitchFamily="34" charset="0"/>
              </a:rPr>
              <a:t>ReLU</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CNN layer with 64 x 32 x 4 x 4 / 2 filters and </a:t>
            </a:r>
            <a:r>
              <a:rPr lang="en-US" sz="1600" dirty="0" err="1">
                <a:latin typeface="Calibri Light" panose="020F0502020204030204" pitchFamily="34" charset="0"/>
                <a:cs typeface="Calibri Light" panose="020F0502020204030204" pitchFamily="34" charset="0"/>
              </a:rPr>
              <a:t>ReLU</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CNN layer with 64 x 64 x 3 x 3 / 1 filters and </a:t>
            </a:r>
            <a:r>
              <a:rPr lang="en-US" sz="1600" dirty="0" err="1">
                <a:latin typeface="Calibri Light" panose="020F0502020204030204" pitchFamily="34" charset="0"/>
                <a:cs typeface="Calibri Light" panose="020F0502020204030204" pitchFamily="34" charset="0"/>
              </a:rPr>
              <a:t>ReLU</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Flatten</a:t>
            </a:r>
          </a:p>
          <a:p>
            <a:pPr lvl="1"/>
            <a:r>
              <a:rPr lang="en-US" sz="1600" dirty="0">
                <a:latin typeface="Calibri Light" panose="020F0502020204030204" pitchFamily="34" charset="0"/>
                <a:cs typeface="Calibri Light" panose="020F0502020204030204" pitchFamily="34" charset="0"/>
              </a:rPr>
              <a:t>Fully connected layer with 512 outputs and </a:t>
            </a:r>
            <a:r>
              <a:rPr lang="en-US" sz="1600" dirty="0" err="1">
                <a:latin typeface="Calibri Light" panose="020F0502020204030204" pitchFamily="34" charset="0"/>
                <a:cs typeface="Calibri Light" panose="020F0502020204030204" pitchFamily="34" charset="0"/>
              </a:rPr>
              <a:t>ReLU</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Fully connected layer with |A| outputs each corresponding to the Q value for a specific action</a:t>
            </a:r>
          </a:p>
          <a:p>
            <a:pPr lvl="1"/>
            <a:r>
              <a:rPr lang="en-US" sz="1600" dirty="0">
                <a:latin typeface="Calibri Light" panose="020F0502020204030204" pitchFamily="34" charset="0"/>
                <a:cs typeface="Calibri Light" panose="020F0502020204030204" pitchFamily="34" charset="0"/>
              </a:rPr>
              <a:t>4 ≤ |A| ≤ 18 depending on the game</a:t>
            </a:r>
          </a:p>
          <a:p>
            <a:pPr lvl="1"/>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Reward r</a:t>
            </a:r>
          </a:p>
          <a:p>
            <a:pPr lvl="1"/>
            <a:r>
              <a:rPr lang="en-US" sz="1600" dirty="0">
                <a:latin typeface="Calibri Light" panose="020F0502020204030204" pitchFamily="34" charset="0"/>
                <a:cs typeface="Calibri Light" panose="020F0502020204030204" pitchFamily="34" charset="0"/>
              </a:rPr>
              <a:t>Score change, limited to {-1, 0, 1}</a:t>
            </a:r>
          </a:p>
          <a:p>
            <a:pPr lvl="1"/>
            <a:r>
              <a:rPr lang="en-US" sz="1600" dirty="0">
                <a:latin typeface="Calibri Light" panose="020F0502020204030204" pitchFamily="34" charset="0"/>
                <a:cs typeface="Calibri Light" panose="020F0502020204030204" pitchFamily="34" charset="0"/>
              </a:rPr>
              <a:t>Discount factor </a:t>
            </a:r>
            <a:r>
              <a:rPr lang="en-US" sz="1600" dirty="0" err="1">
                <a:latin typeface="Calibri Light" panose="020F0502020204030204" pitchFamily="34" charset="0"/>
                <a:cs typeface="Calibri Light" panose="020F0502020204030204" pitchFamily="34" charset="0"/>
              </a:rPr>
              <a:t>ɣ</a:t>
            </a:r>
            <a:r>
              <a:rPr lang="en-US" sz="1600" dirty="0">
                <a:latin typeface="Calibri Light" panose="020F0502020204030204" pitchFamily="34" charset="0"/>
                <a:cs typeface="Calibri Light" panose="020F0502020204030204" pitchFamily="34" charset="0"/>
              </a:rPr>
              <a:t> = 0.99</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Loss</a:t>
            </a:r>
          </a:p>
          <a:p>
            <a:pPr lvl="1"/>
            <a:r>
              <a:rPr lang="en-US" sz="1600" dirty="0">
                <a:latin typeface="Calibri Light" panose="020F0502020204030204" pitchFamily="34" charset="0"/>
                <a:cs typeface="Calibri Light" panose="020F0502020204030204" pitchFamily="34" charset="0"/>
              </a:rPr>
              <a:t>Fixed target loss</a:t>
            </a: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36</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37B425FF-A619-324A-A4EB-039FB47F8F0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https://storage.googleapis.com/deepmind-media/dqn/DQNNaturePaper.pdf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21E1EA54-40AF-1943-A457-CBF9791B0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8" y="1605515"/>
            <a:ext cx="5486400" cy="3382593"/>
          </a:xfrm>
          <a:prstGeom prst="rect">
            <a:avLst/>
          </a:prstGeom>
        </p:spPr>
      </p:pic>
      <p:sp>
        <p:nvSpPr>
          <p:cNvPr id="9" name="Rectangle 8">
            <a:extLst>
              <a:ext uri="{FF2B5EF4-FFF2-40B4-BE49-F238E27FC236}">
                <a16:creationId xmlns:a16="http://schemas.microsoft.com/office/drawing/2014/main" id="{C661A634-D13E-F141-93E1-D5004B5EF05D}"/>
              </a:ext>
            </a:extLst>
          </p:cNvPr>
          <p:cNvSpPr/>
          <p:nvPr/>
        </p:nvSpPr>
        <p:spPr>
          <a:xfrm>
            <a:off x="6400798" y="5350629"/>
            <a:ext cx="5486400" cy="647335"/>
          </a:xfrm>
          <a:prstGeom prst="rect">
            <a:avLst/>
          </a:prstGeom>
          <a:solidFill>
            <a:srgbClr val="FFFD7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latin typeface="Calibri Light" panose="020F0502020204030204" pitchFamily="34" charset="0"/>
              </a:rPr>
              <a:t>Google DeepMind's deep Q-learning playing Atari Breakout</a:t>
            </a:r>
          </a:p>
          <a:p>
            <a:pPr marL="628650" lvl="1" indent="-171450">
              <a:buFont typeface="Arial" panose="020B0604020202020204" pitchFamily="34" charset="0"/>
              <a:buChar char="•"/>
            </a:pPr>
            <a:r>
              <a:rPr lang="en-US" sz="1200" dirty="0">
                <a:solidFill>
                  <a:schemeClr val="tx1"/>
                </a:solidFill>
                <a:latin typeface="Calibri Light" panose="020F0502020204030204" pitchFamily="34" charset="0"/>
                <a:hlinkClick r:id="rId4"/>
              </a:rPr>
              <a:t>https://www.youtube.com/watch?v=V1eYniJ0Rnk</a:t>
            </a:r>
            <a:endParaRPr lang="en-US" sz="1200" dirty="0">
              <a:solidFill>
                <a:schemeClr val="tx1"/>
              </a:solidFill>
              <a:latin typeface="Calibri Light" panose="020F0502020204030204" pitchFamily="34" charset="0"/>
            </a:endParaRPr>
          </a:p>
        </p:txBody>
      </p:sp>
    </p:spTree>
    <p:extLst>
      <p:ext uri="{BB962C8B-B14F-4D97-AF65-F5344CB8AC3E}">
        <p14:creationId xmlns:p14="http://schemas.microsoft.com/office/powerpoint/2010/main" val="162784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Atari 2600 Games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37</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37B425FF-A619-324A-A4EB-039FB47F8F0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https://storage.googleapis.com/deepmind-media/dqn/DQNNaturePaper.pdf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13" name="Picture 12">
            <a:extLst>
              <a:ext uri="{FF2B5EF4-FFF2-40B4-BE49-F238E27FC236}">
                <a16:creationId xmlns:a16="http://schemas.microsoft.com/office/drawing/2014/main" id="{B5B6643A-60EE-544A-B8FE-1E04A206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8179" y="1469253"/>
            <a:ext cx="5716599" cy="4572000"/>
          </a:xfrm>
          <a:prstGeom prst="rect">
            <a:avLst/>
          </a:prstGeom>
        </p:spPr>
      </p:pic>
    </p:spTree>
    <p:extLst>
      <p:ext uri="{BB962C8B-B14F-4D97-AF65-F5344CB8AC3E}">
        <p14:creationId xmlns:p14="http://schemas.microsoft.com/office/powerpoint/2010/main" val="19397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Decision Making –</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rPr>
              <a:t>Policy Based</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38</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3637741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Strategy</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Core idea</a:t>
            </a:r>
          </a:p>
          <a:p>
            <a:pPr lvl="1"/>
            <a:r>
              <a:rPr lang="en-US" sz="2000" dirty="0">
                <a:latin typeface="Calibri Light" panose="020F0502020204030204" pitchFamily="34" charset="0"/>
                <a:cs typeface="Calibri Light" panose="020F0502020204030204" pitchFamily="34" charset="0"/>
              </a:rPr>
              <a:t>The expected reward for following policy </a:t>
            </a:r>
            <a:r>
              <a:rPr lang="en-US" sz="2000" dirty="0">
                <a:latin typeface="Calibri Light" panose="020F0502020204030204" pitchFamily="34" charset="0"/>
                <a:cs typeface="Calibri Light" panose="020F0502020204030204" pitchFamily="34" charset="0"/>
                <a:sym typeface="Symbol" pitchFamily="2" charset="2"/>
              </a:rPr>
              <a:t> is </a:t>
            </a:r>
            <a:r>
              <a:rPr lang="en-US" sz="2000" dirty="0">
                <a:latin typeface="Calibri Light" panose="020F0502020204030204" pitchFamily="34" charset="0"/>
                <a:cs typeface="Calibri Light" panose="020F0502020204030204" pitchFamily="34" charset="0"/>
              </a:rPr>
              <a:t>J(</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 = ∫</a:t>
            </a:r>
            <a:r>
              <a:rPr lang="el-GR" sz="2000" baseline="-25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Pr</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 ~ </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E[R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arg</a:t>
            </a:r>
            <a:r>
              <a:rPr lang="en-US" sz="2000" dirty="0">
                <a:latin typeface="Calibri Light" panose="020F0502020204030204" pitchFamily="34" charset="0"/>
                <a:cs typeface="Calibri Light" panose="020F0502020204030204" pitchFamily="34" charset="0"/>
                <a:sym typeface="Symbol" pitchFamily="2" charset="2"/>
              </a:rPr>
              <a:t> max</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 J() is the optimal policy that maximizes the expected reward</a:t>
            </a:r>
          </a:p>
          <a:p>
            <a:pPr lvl="1"/>
            <a:r>
              <a:rPr lang="en-US" sz="2000" dirty="0">
                <a:latin typeface="Calibri Light" panose="020F0502020204030204" pitchFamily="34" charset="0"/>
                <a:cs typeface="Calibri Light" panose="020F0502020204030204" pitchFamily="34" charset="0"/>
                <a:sym typeface="Symbol" pitchFamily="2" charset="2"/>
              </a:rPr>
              <a:t>Approximate the optimal policy * with a </a:t>
            </a:r>
            <a:r>
              <a:rPr lang="en-US" sz="2000" dirty="0" err="1">
                <a:latin typeface="Calibri Light" panose="020F0502020204030204" pitchFamily="34" charset="0"/>
                <a:cs typeface="Calibri Light" panose="020F0502020204030204" pitchFamily="34" charset="0"/>
                <a:sym typeface="Symbol" pitchFamily="2" charset="2"/>
              </a:rPr>
              <a:t>xNN</a:t>
            </a:r>
            <a:r>
              <a:rPr lang="en-US" sz="2000" dirty="0">
                <a:latin typeface="Calibri Light" panose="020F0502020204030204" pitchFamily="34" charset="0"/>
                <a:cs typeface="Calibri Light" panose="020F0502020204030204" pitchFamily="34" charset="0"/>
                <a:sym typeface="Symbol" pitchFamily="2" charset="2"/>
              </a:rPr>
              <a:t> based policy </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sym typeface="Symbol" pitchFamily="2" charset="2"/>
              </a:rPr>
              <a:t> with parameters </a:t>
            </a:r>
            <a:r>
              <a:rPr lang="el-GR" sz="2000" dirty="0">
                <a:latin typeface="Calibri Light" panose="020F0502020204030204" pitchFamily="34" charset="0"/>
                <a:cs typeface="Calibri Light" panose="020F0502020204030204" pitchFamily="34" charset="0"/>
                <a:sym typeface="Symbol" pitchFamily="2" charset="2"/>
              </a:rPr>
              <a:t>Θ</a:t>
            </a:r>
            <a:endParaRPr lang="en-US" sz="2000" dirty="0">
              <a:latin typeface="Calibri Light" panose="020F0502020204030204" pitchFamily="34" charset="0"/>
              <a:cs typeface="Calibri Light" panose="020F0502020204030204" pitchFamily="34" charset="0"/>
              <a:sym typeface="Symbol" pitchFamily="2" charset="2"/>
            </a:endParaRPr>
          </a:p>
          <a:p>
            <a:pPr lvl="1"/>
            <a:r>
              <a:rPr lang="en-US" sz="2000" dirty="0">
                <a:latin typeface="Calibri Light" panose="020F0502020204030204" pitchFamily="34" charset="0"/>
                <a:cs typeface="Calibri Light" panose="020F0502020204030204" pitchFamily="34" charset="0"/>
                <a:sym typeface="Symbol" pitchFamily="2" charset="2"/>
              </a:rPr>
              <a:t>Update the policy </a:t>
            </a:r>
            <a:r>
              <a:rPr lang="el-GR" sz="2000" baseline="-25000" dirty="0">
                <a:latin typeface="Calibri Light" panose="020F0502020204030204" pitchFamily="34" charset="0"/>
                <a:cs typeface="Calibri Light" panose="020F0502020204030204" pitchFamily="34" charset="0"/>
                <a:sym typeface="Symbol" pitchFamily="2" charset="2"/>
              </a:rPr>
              <a:t>Θ</a:t>
            </a:r>
            <a:r>
              <a:rPr lang="el-GR"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sym typeface="Symbol" pitchFamily="2" charset="2"/>
              </a:rPr>
              <a:t>during training to increase the expected reward</a:t>
            </a:r>
          </a:p>
          <a:p>
            <a:pPr lvl="1"/>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The basic REINFORCE algorithm</a:t>
            </a:r>
          </a:p>
          <a:p>
            <a:pPr lvl="1"/>
            <a:r>
              <a:rPr lang="en-US" sz="2000" dirty="0">
                <a:latin typeface="Calibri Light" panose="020F0502020204030204" pitchFamily="34" charset="0"/>
                <a:cs typeface="Calibri Light" panose="020F0502020204030204" pitchFamily="34" charset="0"/>
              </a:rPr>
              <a:t>Run the policy and create samples (trajectories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Estimate the policy gradient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sym typeface="Symbol" pitchFamily="2" charset="2"/>
              </a:rPr>
              <a:t>Update the parameters </a:t>
            </a:r>
            <a:r>
              <a:rPr lang="el-GR" sz="2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sym typeface="Symbol" pitchFamily="2" charset="2"/>
              </a:rPr>
              <a:t> via gradient ascent or variant </a:t>
            </a:r>
            <a:r>
              <a:rPr lang="el-GR" sz="2000" dirty="0">
                <a:latin typeface="Calibri Light" panose="020F0502020204030204" pitchFamily="34" charset="0"/>
                <a:cs typeface="Calibri Light" panose="020F0502020204030204" pitchFamily="34" charset="0"/>
                <a:sym typeface="Symbol" pitchFamily="2" charset="2"/>
              </a:rPr>
              <a:t>Θ</a:t>
            </a:r>
            <a:r>
              <a:rPr lang="en-US" sz="2000" baseline="-25000" dirty="0">
                <a:latin typeface="Calibri Light" panose="020F0502020204030204" pitchFamily="34" charset="0"/>
                <a:cs typeface="Calibri Light" panose="020F0502020204030204" pitchFamily="34" charset="0"/>
                <a:sym typeface="Symbol" pitchFamily="2" charset="2"/>
              </a:rPr>
              <a:t>k+1</a:t>
            </a:r>
            <a:r>
              <a:rPr lang="en-US" sz="2000" dirty="0">
                <a:latin typeface="Calibri Light" panose="020F0502020204030204" pitchFamily="34" charset="0"/>
                <a:cs typeface="Calibri Light" panose="020F0502020204030204" pitchFamily="34" charset="0"/>
                <a:sym typeface="Symbol" pitchFamily="2" charset="2"/>
              </a:rPr>
              <a:t> = </a:t>
            </a:r>
            <a:r>
              <a:rPr lang="el-GR" sz="2000" dirty="0">
                <a:latin typeface="Calibri Light" panose="020F0502020204030204" pitchFamily="34" charset="0"/>
                <a:cs typeface="Calibri Light" panose="020F0502020204030204" pitchFamily="34" charset="0"/>
                <a:sym typeface="Symbol" pitchFamily="2" charset="2"/>
              </a:rPr>
              <a:t>Θ</a:t>
            </a:r>
            <a:r>
              <a:rPr lang="en-US" sz="2000" baseline="-25000" dirty="0">
                <a:latin typeface="Calibri Light" panose="020F0502020204030204" pitchFamily="34" charset="0"/>
                <a:cs typeface="Calibri Light" panose="020F0502020204030204" pitchFamily="34" charset="0"/>
                <a:sym typeface="Symbol" pitchFamily="2" charset="2"/>
              </a:rPr>
              <a:t>k</a:t>
            </a:r>
            <a:r>
              <a:rPr lang="en-US" sz="2000" dirty="0">
                <a:latin typeface="Calibri Light" panose="020F0502020204030204" pitchFamily="34" charset="0"/>
                <a:cs typeface="Calibri Light" panose="020F0502020204030204" pitchFamily="34" charset="0"/>
                <a:sym typeface="Symbol" pitchFamily="2" charset="2"/>
              </a:rPr>
              <a:t> + </a:t>
            </a:r>
            <a:r>
              <a:rPr lang="el-GR" sz="2000" dirty="0">
                <a:latin typeface="Calibri Light" panose="020F0502020204030204" pitchFamily="34" charset="0"/>
                <a:cs typeface="Calibri Light" panose="020F0502020204030204" pitchFamily="34" charset="0"/>
                <a:sym typeface="Symbol" pitchFamily="2" charset="2"/>
              </a:rPr>
              <a:t>α</a:t>
            </a:r>
            <a:r>
              <a:rPr lang="en-US" sz="2000" dirty="0">
                <a:latin typeface="Calibri Light" panose="020F0502020204030204" pitchFamily="34" charset="0"/>
                <a:cs typeface="Calibri Light" panose="020F0502020204030204" pitchFamily="34" charset="0"/>
                <a:sym typeface="Symbol" pitchFamily="2" charset="2"/>
              </a:rPr>
              <a:t> ∇</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Repeat</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Question: what is the policy gradient ∇</a:t>
            </a:r>
            <a:r>
              <a:rPr lang="el-GR" sz="2400" baseline="-25000" dirty="0">
                <a:latin typeface="Calibri Light" panose="020F0502020204030204" pitchFamily="34" charset="0"/>
                <a:cs typeface="Calibri Light" panose="020F0502020204030204" pitchFamily="34" charset="0"/>
                <a:sym typeface="Symbol" pitchFamily="2" charset="2"/>
              </a:rPr>
              <a:t>Θ </a:t>
            </a:r>
            <a:r>
              <a:rPr lang="en-US" sz="2400" dirty="0">
                <a:latin typeface="Calibri Light" panose="020F0502020204030204" pitchFamily="34" charset="0"/>
                <a:cs typeface="Calibri Light" panose="020F0502020204030204" pitchFamily="34" charset="0"/>
                <a:sym typeface="Symbol" pitchFamily="2" charset="2"/>
              </a:rPr>
              <a:t>J</a:t>
            </a:r>
            <a:r>
              <a:rPr lang="en-US" sz="2400" dirty="0">
                <a:latin typeface="Calibri Light" panose="020F0502020204030204" pitchFamily="34" charset="0"/>
                <a:cs typeface="Calibri Light" panose="020F0502020204030204" pitchFamily="34" charset="0"/>
              </a:rPr>
              <a:t>(</a:t>
            </a:r>
            <a:r>
              <a:rPr lang="en-US" sz="2400" dirty="0">
                <a:latin typeface="Calibri Light" panose="020F0502020204030204" pitchFamily="34" charset="0"/>
                <a:cs typeface="Calibri Light" panose="020F0502020204030204" pitchFamily="34" charset="0"/>
                <a:sym typeface="Symbol" pitchFamily="2" charset="2"/>
              </a:rPr>
              <a:t></a:t>
            </a:r>
            <a:r>
              <a:rPr lang="el-GR" sz="2400" baseline="-250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rPr>
              <a:t>) and how do you estimate it?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39</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544656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Motivation</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3512442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Policy Gradients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The policy gradient is the change in the expected reward </a:t>
            </a:r>
            <a:r>
              <a:rPr lang="en-US" sz="2400" dirty="0">
                <a:latin typeface="Calibri Light" panose="020F0502020204030204" pitchFamily="34" charset="0"/>
                <a:cs typeface="Calibri Light" panose="020F0502020204030204" pitchFamily="34" charset="0"/>
              </a:rPr>
              <a:t>J(</a:t>
            </a:r>
            <a:r>
              <a:rPr lang="en-US" sz="2400" dirty="0">
                <a:latin typeface="Calibri Light" panose="020F0502020204030204" pitchFamily="34" charset="0"/>
                <a:cs typeface="Calibri Light" panose="020F0502020204030204" pitchFamily="34" charset="0"/>
                <a:sym typeface="Symbol" pitchFamily="2" charset="2"/>
              </a:rPr>
              <a:t></a:t>
            </a:r>
            <a:r>
              <a:rPr lang="el-GR" sz="2400" baseline="-250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rPr>
              <a:t>) for a small change in </a:t>
            </a:r>
            <a:r>
              <a:rPr lang="el-GR" sz="24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sym typeface="Symbol" pitchFamily="2" charset="2"/>
              </a:rPr>
              <a:t> </a:t>
            </a:r>
            <a:r>
              <a:rPr lang="en-US" sz="2400" dirty="0">
                <a:latin typeface="Calibri Light" panose="020F0502020204030204" pitchFamily="34" charset="0"/>
                <a:cs typeface="Calibri Light" panose="020F0502020204030204" pitchFamily="34" charset="0"/>
              </a:rPr>
              <a:t>evaluated at the current </a:t>
            </a:r>
            <a:r>
              <a:rPr lang="el-GR" sz="2400" dirty="0">
                <a:latin typeface="Calibri Light" panose="020F0502020204030204" pitchFamily="34" charset="0"/>
                <a:cs typeface="Calibri Light" panose="020F0502020204030204" pitchFamily="34" charset="0"/>
                <a:sym typeface="Symbol" pitchFamily="2" charset="2"/>
              </a:rPr>
              <a:t>Θ</a:t>
            </a:r>
            <a:endParaRPr lang="en-US" sz="2400" dirty="0">
              <a:latin typeface="Calibri Light" panose="020F0502020204030204" pitchFamily="34" charset="0"/>
              <a:cs typeface="Calibri Light" panose="020F0502020204030204" pitchFamily="34" charset="0"/>
              <a:sym typeface="Symbol" pitchFamily="2" charset="2"/>
            </a:endParaRPr>
          </a:p>
          <a:p>
            <a:pPr lvl="1"/>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	= E[</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a:t>
            </a:r>
            <a:r>
              <a:rPr lang="en-US" sz="2000" dirty="0" err="1">
                <a:latin typeface="Calibri Light" panose="020F0502020204030204" pitchFamily="34" charset="0"/>
                <a:cs typeface="Calibri Light" panose="020F0502020204030204" pitchFamily="34" charset="0"/>
                <a:sym typeface="Symbol" pitchFamily="2" charset="2"/>
              </a:rPr>
              <a:t>p</a:t>
            </a:r>
            <a:r>
              <a:rPr lang="en-US" sz="2000" baseline="-25000" dirty="0" err="1">
                <a:latin typeface="Calibri Light" panose="020F0502020204030204" pitchFamily="34" charset="0"/>
                <a:cs typeface="Calibri Light" panose="020F0502020204030204" pitchFamily="34" charset="0"/>
                <a:sym typeface="Symbol" pitchFamily="2" charset="2"/>
              </a:rPr>
              <a:t>P</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 </a:t>
            </a:r>
            <a:r>
              <a:rPr lang="en-US" sz="2000" dirty="0">
                <a:latin typeface="Calibri Light" panose="020F0502020204030204" pitchFamily="34" charset="0"/>
                <a:cs typeface="Calibri Light" panose="020F0502020204030204" pitchFamily="34" charset="0"/>
              </a:rPr>
              <a:t>E[(</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 </a:t>
            </a:r>
            <a:r>
              <a:rPr lang="en-US" sz="2000" dirty="0">
                <a:latin typeface="Calibri Light" panose="020F0502020204030204" pitchFamily="34" charset="0"/>
                <a:cs typeface="Calibri Light" panose="020F0502020204030204" pitchFamily="34" charset="0"/>
              </a:rPr>
              <a:t>E[(</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=0:T-1</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 (1/N) </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n=0:N-1</a:t>
            </a:r>
            <a:r>
              <a:rPr lang="en-US" sz="2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a</a:t>
            </a:r>
            <a:r>
              <a:rPr lang="en-US" sz="2000" baseline="-25000" dirty="0" err="1">
                <a:latin typeface="Calibri Light" panose="020F0502020204030204" pitchFamily="34" charset="0"/>
                <a:cs typeface="Calibri Light" panose="020F0502020204030204" pitchFamily="34" charset="0"/>
              </a:rPr>
              <a:t>n,t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n,t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=0:T-1</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n,i</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a:t>
            </a:r>
            <a:r>
              <a:rPr lang="en-US" sz="2000" baseline="-25000" dirty="0" err="1">
                <a:latin typeface="Calibri Light" panose="020F0502020204030204" pitchFamily="34" charset="0"/>
                <a:cs typeface="Calibri Light" panose="020F0502020204030204" pitchFamily="34" charset="0"/>
              </a:rPr>
              <a:t>n,i</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For the derivation of the above policy gradient see the appendix</a:t>
            </a:r>
          </a:p>
          <a:p>
            <a:pPr lvl="1"/>
            <a:r>
              <a:rPr lang="en-US" sz="2000" dirty="0">
                <a:latin typeface="Calibri Light" panose="020F0502020204030204" pitchFamily="34" charset="0"/>
                <a:cs typeface="Calibri Light" panose="020F0502020204030204" pitchFamily="34" charset="0"/>
              </a:rPr>
              <a:t>Need to compute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sym typeface="Symbol" pitchFamily="2" charset="2"/>
              </a:rPr>
              <a:t>∇</a:t>
            </a:r>
            <a:r>
              <a:rPr lang="el-GR" sz="2400" baseline="-25000" dirty="0">
                <a:latin typeface="Calibri Light" panose="020F0502020204030204" pitchFamily="34" charset="0"/>
                <a:cs typeface="Calibri Light" panose="020F0502020204030204" pitchFamily="34" charset="0"/>
                <a:sym typeface="Symbol" pitchFamily="2" charset="2"/>
              </a:rPr>
              <a:t>Θ </a:t>
            </a:r>
            <a:r>
              <a:rPr lang="en-US" sz="2400" dirty="0">
                <a:latin typeface="Calibri Light" panose="020F0502020204030204" pitchFamily="34" charset="0"/>
                <a:cs typeface="Calibri Light" panose="020F0502020204030204" pitchFamily="34" charset="0"/>
                <a:sym typeface="Symbol" pitchFamily="2" charset="2"/>
              </a:rPr>
              <a:t>log p</a:t>
            </a:r>
            <a:r>
              <a:rPr lang="en-US" sz="2400" baseline="-25000" dirty="0">
                <a:latin typeface="Calibri Light" panose="020F0502020204030204" pitchFamily="34" charset="0"/>
                <a:cs typeface="Calibri Light" panose="020F0502020204030204" pitchFamily="34" charset="0"/>
                <a:sym typeface="Symbol" pitchFamily="2" charset="2"/>
              </a:rPr>
              <a:t>_</a:t>
            </a:r>
            <a:r>
              <a:rPr lang="el-GR" sz="2400" baseline="-250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rPr>
              <a:t>(a</a:t>
            </a:r>
            <a:r>
              <a:rPr lang="en-US" sz="2400" baseline="-25000" dirty="0">
                <a:latin typeface="Calibri Light" panose="020F0502020204030204" pitchFamily="34" charset="0"/>
                <a:cs typeface="Calibri Light" panose="020F0502020204030204" pitchFamily="34" charset="0"/>
              </a:rPr>
              <a:t>t</a:t>
            </a:r>
            <a:r>
              <a:rPr lang="en-US" sz="2400" dirty="0">
                <a:latin typeface="Calibri Light" panose="020F0502020204030204" pitchFamily="34" charset="0"/>
                <a:cs typeface="Calibri Light" panose="020F0502020204030204" pitchFamily="34" charset="0"/>
              </a:rPr>
              <a:t> | </a:t>
            </a:r>
            <a:r>
              <a:rPr lang="en-US" sz="2400" dirty="0" err="1">
                <a:latin typeface="Calibri Light" panose="020F0502020204030204" pitchFamily="34" charset="0"/>
                <a:cs typeface="Calibri Light" panose="020F0502020204030204" pitchFamily="34" charset="0"/>
              </a:rPr>
              <a:t>s</a:t>
            </a:r>
            <a:r>
              <a:rPr lang="en-US" sz="2400" baseline="-25000" dirty="0" err="1">
                <a:latin typeface="Calibri Light" panose="020F0502020204030204" pitchFamily="34" charset="0"/>
                <a:cs typeface="Calibri Light" panose="020F0502020204030204" pitchFamily="34" charset="0"/>
              </a:rPr>
              <a:t>t</a:t>
            </a:r>
            <a:r>
              <a:rPr lang="en-US" sz="2400" dirty="0">
                <a:latin typeface="Calibri Light" panose="020F0502020204030204" pitchFamily="34" charset="0"/>
                <a:cs typeface="Calibri Light" panose="020F0502020204030204" pitchFamily="34" charset="0"/>
              </a:rPr>
              <a:t>) computation strategy</a:t>
            </a:r>
          </a:p>
          <a:p>
            <a:pPr lvl="1"/>
            <a:r>
              <a:rPr lang="en-US" sz="2000" dirty="0">
                <a:latin typeface="Calibri Light" panose="020F0502020204030204" pitchFamily="34" charset="0"/>
                <a:cs typeface="Calibri Light" panose="020F0502020204030204" pitchFamily="34" charset="0"/>
              </a:rPr>
              <a:t>For categorical policies the network output is an |A| x 1 vector </a:t>
            </a:r>
            <a:r>
              <a:rPr lang="en-US" sz="2000" dirty="0">
                <a:latin typeface="Calibri Light" panose="020F0502020204030204" pitchFamily="34" charset="0"/>
                <a:cs typeface="Calibri Light" panose="020F0502020204030204" pitchFamily="34" charset="0"/>
                <a:sym typeface="Symbol" pitchFamily="2" charset="2"/>
              </a:rPr>
              <a:t>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p>
          <a:p>
            <a:pPr lvl="2"/>
            <a:r>
              <a:rPr lang="en-US" dirty="0">
                <a:latin typeface="Calibri Light" panose="020F0502020204030204" pitchFamily="34" charset="0"/>
                <a:cs typeface="Calibri Light" panose="020F0502020204030204" pitchFamily="34" charset="0"/>
              </a:rPr>
              <a:t>Take the log of this, then apply auto diff</a:t>
            </a:r>
          </a:p>
          <a:p>
            <a:pPr lvl="1"/>
            <a:r>
              <a:rPr lang="en-US" sz="2000" dirty="0">
                <a:latin typeface="Calibri Light" panose="020F0502020204030204" pitchFamily="34" charset="0"/>
                <a:cs typeface="Calibri Light" panose="020F0502020204030204" pitchFamily="34" charset="0"/>
              </a:rPr>
              <a:t>For diagonal Gaussian policies the network output is a mean action vector</a:t>
            </a:r>
          </a:p>
          <a:p>
            <a:pPr lvl="2"/>
            <a:r>
              <a:rPr lang="en-US" dirty="0">
                <a:latin typeface="Calibri Light" panose="020F0502020204030204" pitchFamily="34" charset="0"/>
                <a:cs typeface="Calibri Light" panose="020F0502020204030204" pitchFamily="34" charset="0"/>
              </a:rPr>
              <a:t>Converted to a continuous action via the previously described procedure</a:t>
            </a:r>
          </a:p>
          <a:p>
            <a:pPr lvl="2"/>
            <a:r>
              <a:rPr lang="en-US" dirty="0">
                <a:latin typeface="Calibri Light" panose="020F0502020204030204" pitchFamily="34" charset="0"/>
                <a:cs typeface="Calibri Light" panose="020F0502020204030204" pitchFamily="34" charset="0"/>
              </a:rPr>
              <a:t>Take the log of this, then apply auto diff</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561170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Policy Gradients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A key issue is the variance in the estimation of ∇</a:t>
            </a:r>
            <a:r>
              <a:rPr lang="el-GR" sz="2400" baseline="-25000" dirty="0">
                <a:latin typeface="Calibri Light" panose="020F0502020204030204" pitchFamily="34" charset="0"/>
                <a:cs typeface="Calibri Light" panose="020F0502020204030204" pitchFamily="34" charset="0"/>
                <a:sym typeface="Symbol" pitchFamily="2" charset="2"/>
              </a:rPr>
              <a:t>Θ </a:t>
            </a:r>
            <a:r>
              <a:rPr lang="en-US" sz="2400" dirty="0">
                <a:latin typeface="Calibri Light" panose="020F0502020204030204" pitchFamily="34" charset="0"/>
                <a:cs typeface="Calibri Light" panose="020F0502020204030204" pitchFamily="34" charset="0"/>
                <a:sym typeface="Symbol" pitchFamily="2" charset="2"/>
              </a:rPr>
              <a:t>J</a:t>
            </a:r>
            <a:r>
              <a:rPr lang="en-US" sz="2400" dirty="0">
                <a:latin typeface="Calibri Light" panose="020F0502020204030204" pitchFamily="34" charset="0"/>
                <a:cs typeface="Calibri Light" panose="020F0502020204030204" pitchFamily="34" charset="0"/>
              </a:rPr>
              <a:t>(</a:t>
            </a:r>
            <a:r>
              <a:rPr lang="en-US" sz="2400" dirty="0">
                <a:latin typeface="Calibri Light" panose="020F0502020204030204" pitchFamily="34" charset="0"/>
                <a:cs typeface="Calibri Light" panose="020F0502020204030204" pitchFamily="34" charset="0"/>
                <a:sym typeface="Symbol" pitchFamily="2" charset="2"/>
              </a:rPr>
              <a:t></a:t>
            </a:r>
            <a:r>
              <a:rPr lang="el-GR" sz="2400" baseline="-250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sym typeface="Symbol" pitchFamily="2" charset="2"/>
              </a:rPr>
              <a:t>Subsequent slides will look at methods for reducing the variance</a:t>
            </a:r>
          </a:p>
          <a:p>
            <a:pPr lvl="1"/>
            <a:r>
              <a:rPr lang="en-US" sz="2000" dirty="0">
                <a:latin typeface="Calibri Light" panose="020F0502020204030204" pitchFamily="34" charset="0"/>
                <a:cs typeface="Calibri Light" panose="020F0502020204030204" pitchFamily="34" charset="0"/>
                <a:sym typeface="Symbol" pitchFamily="2" charset="2"/>
              </a:rPr>
              <a:t>Most of the described strategies work by modifying the </a:t>
            </a:r>
            <a:r>
              <a:rPr lang="en-US" sz="2000" dirty="0">
                <a:latin typeface="Calibri Light" panose="020F0502020204030204" pitchFamily="34" charset="0"/>
                <a:cs typeface="Calibri Light" panose="020F0502020204030204" pitchFamily="34" charset="0"/>
              </a:rPr>
              <a:t>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term</a:t>
            </a:r>
          </a:p>
          <a:p>
            <a:pPr lvl="1"/>
            <a:r>
              <a:rPr lang="en-US" sz="2000" dirty="0">
                <a:latin typeface="Calibri Light" panose="020F0502020204030204" pitchFamily="34" charset="0"/>
                <a:cs typeface="Calibri Light" panose="020F0502020204030204" pitchFamily="34" charset="0"/>
              </a:rPr>
              <a:t>For the justification for these modifications see the EGLP lemma in the appendix</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41</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034602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Reward To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The R</a:t>
            </a:r>
            <a:r>
              <a:rPr lang="en-US" sz="2400" baseline="-25000" dirty="0">
                <a:latin typeface="Calibri Light" panose="020F0502020204030204" pitchFamily="34" charset="0"/>
                <a:cs typeface="Calibri Light" panose="020F0502020204030204" pitchFamily="34" charset="0"/>
              </a:rPr>
              <a:t>0:</a:t>
            </a:r>
            <a:r>
              <a:rPr lang="en-US" sz="2400" dirty="0">
                <a:latin typeface="Calibri Light" panose="020F0502020204030204" pitchFamily="34" charset="0"/>
                <a:cs typeface="Calibri Light" panose="020F0502020204030204" pitchFamily="34" charset="0"/>
              </a:rPr>
              <a:t>(</a:t>
            </a:r>
            <a:r>
              <a:rPr lang="el-GR" sz="2400" dirty="0">
                <a:latin typeface="Calibri Light" panose="020F0502020204030204" pitchFamily="34" charset="0"/>
                <a:cs typeface="Calibri Light" panose="020F0502020204030204" pitchFamily="34" charset="0"/>
              </a:rPr>
              <a:t>τ</a:t>
            </a:r>
            <a:r>
              <a:rPr lang="en-US" sz="2400" dirty="0">
                <a:latin typeface="Calibri Light" panose="020F0502020204030204" pitchFamily="34" charset="0"/>
                <a:cs typeface="Calibri Light" panose="020F0502020204030204" pitchFamily="34" charset="0"/>
              </a:rPr>
              <a:t>) term in the policy gradient weights all actions based on the total reward</a:t>
            </a:r>
          </a:p>
          <a:p>
            <a:pPr lvl="1"/>
            <a:r>
              <a:rPr lang="en-US" sz="2000" dirty="0">
                <a:latin typeface="Calibri Light" panose="020F0502020204030204" pitchFamily="34" charset="0"/>
                <a:cs typeface="Calibri Light" panose="020F0502020204030204" pitchFamily="34" charset="0"/>
              </a:rPr>
              <a:t>But it doesn’t make sense to reinforce future actions based on previous rewards</a:t>
            </a:r>
          </a:p>
          <a:p>
            <a:pPr lvl="1"/>
            <a:r>
              <a:rPr lang="en-US" sz="2000" dirty="0">
                <a:latin typeface="Calibri Light" panose="020F0502020204030204" pitchFamily="34" charset="0"/>
                <a:cs typeface="Calibri Light" panose="020F0502020204030204" pitchFamily="34" charset="0"/>
              </a:rPr>
              <a:t>The reward to go modifies the objective to only include rewards from the present or future</a:t>
            </a:r>
          </a:p>
          <a:p>
            <a:pPr lvl="1"/>
            <a:r>
              <a:rPr lang="en-US" sz="2000" dirty="0">
                <a:latin typeface="Calibri Light" panose="020F0502020204030204" pitchFamily="34" charset="0"/>
                <a:cs typeface="Calibri Light" panose="020F0502020204030204" pitchFamily="34" charset="0"/>
              </a:rPr>
              <a:t>This is done by replacing R</a:t>
            </a:r>
            <a:r>
              <a:rPr lang="en-US" sz="2000" baseline="-25000" dirty="0">
                <a:latin typeface="Calibri Light" panose="020F0502020204030204" pitchFamily="34" charset="0"/>
                <a:cs typeface="Calibri Light" panose="020F0502020204030204" pitchFamily="34" charset="0"/>
              </a:rPr>
              <a:t>0:</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with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Reward to go policy gradient</a:t>
            </a:r>
          </a:p>
          <a:p>
            <a:pPr lvl="1"/>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	= E[</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a:t>
            </a:r>
            <a:r>
              <a:rPr lang="en-US" sz="2000" dirty="0" err="1">
                <a:latin typeface="Calibri Light" panose="020F0502020204030204" pitchFamily="34" charset="0"/>
                <a:cs typeface="Calibri Light" panose="020F0502020204030204" pitchFamily="34" charset="0"/>
                <a:sym typeface="Symbol" pitchFamily="2" charset="2"/>
              </a:rPr>
              <a:t>p</a:t>
            </a:r>
            <a:r>
              <a:rPr lang="en-US" sz="2000" baseline="-25000" dirty="0" err="1">
                <a:latin typeface="Calibri Light" panose="020F0502020204030204" pitchFamily="34" charset="0"/>
                <a:cs typeface="Calibri Light" panose="020F0502020204030204" pitchFamily="34" charset="0"/>
                <a:sym typeface="Symbol" pitchFamily="2" charset="2"/>
              </a:rPr>
              <a:t>P</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 </a:t>
            </a:r>
            <a:r>
              <a:rPr lang="en-US" sz="2000" dirty="0">
                <a:latin typeface="Calibri Light" panose="020F0502020204030204" pitchFamily="34" charset="0"/>
                <a:cs typeface="Calibri Light" panose="020F0502020204030204" pitchFamily="34" charset="0"/>
              </a:rPr>
              <a:t>E[</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42</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629517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Baseline Removal</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 further modification to the reward to go </a:t>
            </a:r>
            <a:r>
              <a:rPr lang="en-US" sz="2400" dirty="0" err="1">
                <a:latin typeface="Calibri Light" panose="020F0502020204030204" pitchFamily="34" charset="0"/>
                <a:cs typeface="Calibri Light" panose="020F0502020204030204" pitchFamily="34" charset="0"/>
              </a:rPr>
              <a:t>R</a:t>
            </a:r>
            <a:r>
              <a:rPr lang="en-US" sz="2400" baseline="-25000" dirty="0" err="1">
                <a:latin typeface="Calibri Light" panose="020F0502020204030204" pitchFamily="34" charset="0"/>
                <a:cs typeface="Calibri Light" panose="020F0502020204030204" pitchFamily="34" charset="0"/>
              </a:rPr>
              <a:t>t</a:t>
            </a:r>
            <a:r>
              <a:rPr lang="en-US" sz="2400" baseline="-25000" dirty="0">
                <a:latin typeface="Calibri Light" panose="020F0502020204030204" pitchFamily="34" charset="0"/>
                <a:cs typeface="Calibri Light" panose="020F0502020204030204" pitchFamily="34" charset="0"/>
              </a:rPr>
              <a:t>:</a:t>
            </a:r>
            <a:r>
              <a:rPr lang="en-US" sz="2400" dirty="0">
                <a:latin typeface="Calibri Light" panose="020F0502020204030204" pitchFamily="34" charset="0"/>
                <a:cs typeface="Calibri Light" panose="020F0502020204030204" pitchFamily="34" charset="0"/>
              </a:rPr>
              <a:t>(</a:t>
            </a:r>
            <a:r>
              <a:rPr lang="el-GR" sz="2400" dirty="0">
                <a:latin typeface="Calibri Light" panose="020F0502020204030204" pitchFamily="34" charset="0"/>
                <a:cs typeface="Calibri Light" panose="020F0502020204030204" pitchFamily="34" charset="0"/>
              </a:rPr>
              <a:t>τ</a:t>
            </a:r>
            <a:r>
              <a:rPr lang="en-US" sz="2400" dirty="0">
                <a:latin typeface="Calibri Light" panose="020F0502020204030204" pitchFamily="34" charset="0"/>
                <a:cs typeface="Calibri Light" panose="020F0502020204030204" pitchFamily="34" charset="0"/>
              </a:rPr>
              <a:t>) is the removal of a baseline</a:t>
            </a:r>
          </a:p>
          <a:p>
            <a:pPr lvl="1"/>
            <a:r>
              <a:rPr lang="en-US" sz="2000" dirty="0">
                <a:latin typeface="Calibri Light" panose="020F0502020204030204" pitchFamily="34" charset="0"/>
                <a:cs typeface="Calibri Light" panose="020F0502020204030204" pitchFamily="34" charset="0"/>
              </a:rPr>
              <a:t>When the baseline is chosen as the value function the expected average return is removed from the reward to weight the policy updates based on the improvement relative to the average reward</a:t>
            </a:r>
          </a:p>
          <a:p>
            <a:pPr lvl="1"/>
            <a:r>
              <a:rPr lang="en-US" sz="2000" dirty="0">
                <a:latin typeface="Calibri Light" panose="020F0502020204030204" pitchFamily="34" charset="0"/>
                <a:cs typeface="Calibri Light" panose="020F0502020204030204" pitchFamily="34" charset="0"/>
              </a:rPr>
              <a:t>This is appealing</a:t>
            </a:r>
          </a:p>
          <a:p>
            <a:pPr lvl="1"/>
            <a:r>
              <a:rPr lang="en-US" sz="2000" dirty="0">
                <a:latin typeface="Calibri Light" panose="020F0502020204030204" pitchFamily="34" charset="0"/>
                <a:cs typeface="Calibri Light" panose="020F0502020204030204" pitchFamily="34" charset="0"/>
              </a:rPr>
              <a:t>The resulting algorithm has 2 parts, an actor (the policy) and a critic (the value function) and is referred to as an actor critic algorithm</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Policy gradient with value function baseline removal</a:t>
            </a:r>
          </a:p>
          <a:p>
            <a:pPr lvl="1"/>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	= E[</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a:t>
            </a:r>
            <a:r>
              <a:rPr lang="en-US" sz="2000" dirty="0" err="1">
                <a:latin typeface="Calibri Light" panose="020F0502020204030204" pitchFamily="34" charset="0"/>
                <a:cs typeface="Calibri Light" panose="020F0502020204030204" pitchFamily="34" charset="0"/>
                <a:sym typeface="Symbol" pitchFamily="2" charset="2"/>
              </a:rPr>
              <a:t>p</a:t>
            </a:r>
            <a:r>
              <a:rPr lang="en-US" sz="2000" baseline="-25000" dirty="0" err="1">
                <a:latin typeface="Calibri Light" panose="020F0502020204030204" pitchFamily="34" charset="0"/>
                <a:cs typeface="Calibri Light" panose="020F0502020204030204" pitchFamily="34" charset="0"/>
                <a:sym typeface="Symbol" pitchFamily="2" charset="2"/>
              </a:rPr>
              <a:t>P</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V</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E[</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t>
            </a:r>
            <a:r>
              <a:rPr lang="el-GR" sz="2000" dirty="0">
                <a:latin typeface="Calibri Light" panose="020F0502020204030204" pitchFamily="34" charset="0"/>
                <a:cs typeface="Calibri Light" panose="020F0502020204030204" pitchFamily="34" charset="0"/>
              </a:rPr>
              <a:t>Σ</a:t>
            </a:r>
            <a:r>
              <a:rPr lang="en-US" sz="2000" baseline="-25000" dirty="0" err="1">
                <a:latin typeface="Calibri Light" panose="020F0502020204030204" pitchFamily="34" charset="0"/>
                <a:cs typeface="Calibri Light" panose="020F0502020204030204" pitchFamily="34" charset="0"/>
              </a:rPr>
              <a:t>i</a:t>
            </a:r>
            <a:r>
              <a:rPr lang="en-US" sz="2000" baseline="-25000" dirty="0">
                <a:latin typeface="Calibri Light" panose="020F0502020204030204" pitchFamily="34" charset="0"/>
                <a:cs typeface="Calibri Light" panose="020F0502020204030204" pitchFamily="34" charset="0"/>
              </a:rPr>
              <a:t>=t:T-1</a:t>
            </a:r>
            <a:r>
              <a:rPr lang="en-US" sz="2000" dirty="0">
                <a:latin typeface="Calibri Light" panose="020F0502020204030204" pitchFamily="34" charset="0"/>
                <a:cs typeface="Calibri Light" panose="020F0502020204030204" pitchFamily="34" charset="0"/>
              </a:rPr>
              <a:t>R(</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a:t>
            </a:r>
            <a:r>
              <a:rPr lang="en-US" sz="2000" dirty="0" err="1">
                <a:latin typeface="Calibri Light" panose="020F0502020204030204" pitchFamily="34" charset="0"/>
                <a:cs typeface="Calibri Light" panose="020F0502020204030204" pitchFamily="34" charset="0"/>
              </a:rPr>
              <a:t>a</a:t>
            </a:r>
            <a:r>
              <a:rPr lang="en-US" sz="2000" baseline="-25000" dirty="0" err="1">
                <a:latin typeface="Calibri Light" panose="020F0502020204030204" pitchFamily="34" charset="0"/>
                <a:cs typeface="Calibri Light" panose="020F0502020204030204" pitchFamily="34" charset="0"/>
              </a:rPr>
              <a:t>i</a:t>
            </a:r>
            <a:r>
              <a:rPr lang="en-US" sz="2000" dirty="0">
                <a:latin typeface="Calibri Light" panose="020F0502020204030204" pitchFamily="34" charset="0"/>
                <a:cs typeface="Calibri Light" panose="020F0502020204030204" pitchFamily="34" charset="0"/>
              </a:rPr>
              <a:t>) – V</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p>
          <a:p>
            <a:endParaRPr lang="en-US" sz="8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Removing the baseline value function requires an estimate of the value function</a:t>
            </a:r>
          </a:p>
          <a:p>
            <a:pPr lvl="1"/>
            <a:r>
              <a:rPr lang="en-US" sz="2000" dirty="0">
                <a:latin typeface="Calibri Light" panose="020F0502020204030204" pitchFamily="34" charset="0"/>
                <a:cs typeface="Calibri Light" panose="020F0502020204030204" pitchFamily="34" charset="0"/>
                <a:sym typeface="Symbol" pitchFamily="2" charset="2"/>
              </a:rPr>
              <a:t>This is typically done using another </a:t>
            </a:r>
            <a:r>
              <a:rPr lang="en-US" sz="2000" dirty="0" err="1">
                <a:latin typeface="Calibri Light" panose="020F0502020204030204" pitchFamily="34" charset="0"/>
                <a:cs typeface="Calibri Light" panose="020F0502020204030204" pitchFamily="34" charset="0"/>
                <a:sym typeface="Symbol" pitchFamily="2" charset="2"/>
              </a:rPr>
              <a:t>xNN</a:t>
            </a:r>
            <a:r>
              <a:rPr lang="en-US" sz="2000" dirty="0">
                <a:latin typeface="Calibri Light" panose="020F0502020204030204" pitchFamily="34" charset="0"/>
                <a:cs typeface="Calibri Light" panose="020F0502020204030204" pitchFamily="34" charset="0"/>
                <a:sym typeface="Symbol" pitchFamily="2" charset="2"/>
              </a:rPr>
              <a:t>, </a:t>
            </a:r>
            <a:r>
              <a:rPr lang="en-US" sz="2000" dirty="0" err="1">
                <a:latin typeface="Calibri Light" panose="020F0502020204030204" pitchFamily="34" charset="0"/>
                <a:cs typeface="Calibri Light" panose="020F0502020204030204" pitchFamily="34" charset="0"/>
              </a:rPr>
              <a:t>V</a:t>
            </a:r>
            <a:r>
              <a:rPr lang="en-US" sz="2000" baseline="-25000" dirty="0" err="1">
                <a:latin typeface="Calibri Light" panose="020F0502020204030204" pitchFamily="34" charset="0"/>
                <a:cs typeface="Calibri Light" panose="020F0502020204030204" pitchFamily="34" charset="0"/>
                <a:sym typeface="Symbol" pitchFamily="2" charset="2"/>
              </a:rPr>
              <a:t>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that approximates V</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sym typeface="Symbol" pitchFamily="2" charset="2"/>
              </a:rPr>
              <a:t>The value function </a:t>
            </a:r>
            <a:r>
              <a:rPr lang="en-US" sz="2000" dirty="0" err="1">
                <a:latin typeface="Calibri Light" panose="020F0502020204030204" pitchFamily="34" charset="0"/>
                <a:cs typeface="Calibri Light" panose="020F0502020204030204" pitchFamily="34" charset="0"/>
                <a:sym typeface="Symbol" pitchFamily="2" charset="2"/>
              </a:rPr>
              <a:t>xNN</a:t>
            </a:r>
            <a:r>
              <a:rPr lang="en-US" sz="2000" dirty="0">
                <a:latin typeface="Calibri Light" panose="020F0502020204030204" pitchFamily="34" charset="0"/>
                <a:cs typeface="Calibri Light" panose="020F0502020204030204" pitchFamily="34" charset="0"/>
                <a:sym typeface="Symbol" pitchFamily="2" charset="2"/>
              </a:rPr>
              <a:t> is trained at the same time via the following objective</a:t>
            </a:r>
          </a:p>
          <a:p>
            <a:pPr lvl="1"/>
            <a:r>
              <a:rPr lang="en-US" sz="2000" dirty="0" err="1">
                <a:latin typeface="Calibri Light" panose="020F0502020204030204" pitchFamily="34" charset="0"/>
                <a:cs typeface="Calibri Light" panose="020F0502020204030204" pitchFamily="34" charset="0"/>
                <a:sym typeface="Symbol" pitchFamily="2" charset="2"/>
              </a:rPr>
              <a:t>ɸ</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arg</a:t>
            </a:r>
            <a:r>
              <a:rPr lang="en-US" sz="2000" dirty="0">
                <a:latin typeface="Calibri Light" panose="020F0502020204030204" pitchFamily="34" charset="0"/>
                <a:cs typeface="Calibri Light" panose="020F0502020204030204" pitchFamily="34" charset="0"/>
                <a:sym typeface="Symbol" pitchFamily="2" charset="2"/>
              </a:rPr>
              <a:t> </a:t>
            </a:r>
            <a:r>
              <a:rPr lang="en-US" sz="2000" dirty="0" err="1">
                <a:latin typeface="Calibri Light" panose="020F0502020204030204" pitchFamily="34" charset="0"/>
                <a:cs typeface="Calibri Light" panose="020F0502020204030204" pitchFamily="34" charset="0"/>
                <a:sym typeface="Symbol" pitchFamily="2" charset="2"/>
              </a:rPr>
              <a:t>min</a:t>
            </a:r>
            <a:r>
              <a:rPr lang="en-US" sz="2000" baseline="-25000" dirty="0" err="1">
                <a:latin typeface="Calibri Light" panose="020F0502020204030204" pitchFamily="34" charset="0"/>
                <a:cs typeface="Calibri Light" panose="020F0502020204030204" pitchFamily="34" charset="0"/>
                <a:sym typeface="Symbol" pitchFamily="2" charset="2"/>
              </a:rPr>
              <a:t>ɸ</a:t>
            </a:r>
            <a:r>
              <a:rPr lang="en-US" sz="2000" dirty="0">
                <a:latin typeface="Calibri Light" panose="020F0502020204030204" pitchFamily="34" charset="0"/>
                <a:cs typeface="Calibri Light" panose="020F0502020204030204" pitchFamily="34" charset="0"/>
                <a:sym typeface="Symbol" pitchFamily="2" charset="2"/>
              </a:rPr>
              <a:t> E[(</a:t>
            </a:r>
            <a:r>
              <a:rPr lang="en-US" sz="2000" dirty="0" err="1">
                <a:latin typeface="Calibri Light" panose="020F0502020204030204" pitchFamily="34" charset="0"/>
                <a:cs typeface="Calibri Light" panose="020F0502020204030204" pitchFamily="34" charset="0"/>
              </a:rPr>
              <a:t>V</a:t>
            </a:r>
            <a:r>
              <a:rPr lang="en-US" sz="2000" baseline="-25000" dirty="0" err="1">
                <a:latin typeface="Calibri Light" panose="020F0502020204030204" pitchFamily="34" charset="0"/>
                <a:cs typeface="Calibri Light" panose="020F0502020204030204" pitchFamily="34" charset="0"/>
                <a:sym typeface="Symbol" pitchFamily="2" charset="2"/>
              </a:rPr>
              <a:t>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n-US" sz="2000" baseline="30000" dirty="0">
                <a:latin typeface="Calibri Light" panose="020F0502020204030204" pitchFamily="34" charset="0"/>
                <a:cs typeface="Calibri Light" panose="020F0502020204030204" pitchFamily="34" charset="0"/>
                <a:sym typeface="Symbol" pitchFamily="2" charset="2"/>
              </a:rPr>
              <a:t>2</a:t>
            </a:r>
            <a:r>
              <a:rPr lang="en-US" sz="2000" dirty="0">
                <a:latin typeface="Calibri Light" panose="020F0502020204030204" pitchFamily="34" charset="0"/>
                <a:cs typeface="Calibri Light" panose="020F0502020204030204" pitchFamily="34" charset="0"/>
                <a:sym typeface="Symbol" pitchFamily="2" charset="2"/>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sym typeface="Symbol" pitchFamily="2" charset="2"/>
              </a:rPr>
              <a:t>]</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039778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Advantage Function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Replacing the reward term with the Q function results in the advantage function being used for the weighting term</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Policy gradient with advantage function</a:t>
            </a:r>
          </a:p>
          <a:p>
            <a:pPr lvl="1"/>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J</a:t>
            </a:r>
            <a:r>
              <a:rPr lang="en-US" sz="2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	= E[</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a:t>
            </a:r>
            <a:r>
              <a:rPr lang="en-US" sz="2000" dirty="0" err="1">
                <a:latin typeface="Calibri Light" panose="020F0502020204030204" pitchFamily="34" charset="0"/>
                <a:cs typeface="Calibri Light" panose="020F0502020204030204" pitchFamily="34" charset="0"/>
                <a:sym typeface="Symbol" pitchFamily="2" charset="2"/>
              </a:rPr>
              <a:t>p</a:t>
            </a:r>
            <a:r>
              <a:rPr lang="en-US" sz="2000" baseline="-25000" dirty="0" err="1">
                <a:latin typeface="Calibri Light" panose="020F0502020204030204" pitchFamily="34" charset="0"/>
                <a:cs typeface="Calibri Light" panose="020F0502020204030204" pitchFamily="34" charset="0"/>
                <a:sym typeface="Symbol" pitchFamily="2" charset="2"/>
              </a:rPr>
              <a:t>P</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(Q</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V</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br>
              <a:rPr lang="en-US" sz="2000" dirty="0">
                <a:latin typeface="Calibri Light" panose="020F0502020204030204" pitchFamily="34" charset="0"/>
                <a:cs typeface="Calibri Light" panose="020F0502020204030204" pitchFamily="34" charset="0"/>
                <a:sym typeface="Symbol" pitchFamily="2" charset="2"/>
              </a:rPr>
            </a:br>
            <a:r>
              <a:rPr lang="en-US" sz="2000" dirty="0">
                <a:latin typeface="Calibri Light" panose="020F0502020204030204" pitchFamily="34" charset="0"/>
                <a:cs typeface="Calibri Light" panose="020F0502020204030204" pitchFamily="34" charset="0"/>
                <a:sym typeface="Symbol" pitchFamily="2" charset="2"/>
              </a:rPr>
              <a:t>		</a:t>
            </a:r>
            <a:r>
              <a:rPr lang="en-US" sz="2000" dirty="0">
                <a:latin typeface="Calibri Light" panose="020F0502020204030204" pitchFamily="34" charset="0"/>
                <a:cs typeface="Calibri Light" panose="020F0502020204030204" pitchFamily="34" charset="0"/>
              </a:rPr>
              <a:t>= E[</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 </a:t>
            </a:r>
            <a:r>
              <a:rPr lang="en-US" sz="2000" dirty="0">
                <a:latin typeface="Calibri Light" panose="020F0502020204030204" pitchFamily="34" charset="0"/>
                <a:cs typeface="Calibri Light" panose="020F0502020204030204" pitchFamily="34" charset="0"/>
                <a:sym typeface="Symbol" pitchFamily="2" charset="2"/>
              </a:rPr>
              <a:t>log 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l-GR" sz="2000" dirty="0">
                <a:latin typeface="Calibri Light" panose="020F0502020204030204" pitchFamily="34" charset="0"/>
                <a:cs typeface="Calibri Light" panose="020F0502020204030204" pitchFamily="34" charset="0"/>
              </a:rPr>
              <a:t>τ</a:t>
            </a:r>
            <a:r>
              <a:rPr lang="en-US" sz="2000" dirty="0">
                <a:latin typeface="Calibri Light" panose="020F0502020204030204" pitchFamily="34" charset="0"/>
                <a:cs typeface="Calibri Light" panose="020F0502020204030204" pitchFamily="34" charset="0"/>
              </a:rPr>
              <a:t> ~ </a:t>
            </a:r>
            <a:r>
              <a:rPr lang="en-US" sz="2000" dirty="0">
                <a:latin typeface="Calibri Light" panose="020F0502020204030204" pitchFamily="34" charset="0"/>
                <a:cs typeface="Calibri Light" panose="020F0502020204030204" pitchFamily="34" charset="0"/>
                <a:sym typeface="Symbol" pitchFamily="2" charset="2"/>
              </a:rPr>
              <a:t></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Note that Q</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ɣV</a:t>
            </a:r>
            <a:r>
              <a:rPr lang="en-US" sz="2000" baseline="30000" dirty="0">
                <a:latin typeface="Calibri Light" panose="020F0502020204030204" pitchFamily="34" charset="0"/>
                <a:cs typeface="Calibri Light" panose="020F0502020204030204" pitchFamily="34" charset="0"/>
                <a:sym typeface="Symbol" pitchFamily="2" charset="2"/>
              </a:rPr>
              <a:t>_</a:t>
            </a:r>
            <a:r>
              <a:rPr lang="el-GR" sz="2000" baseline="30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(s</a:t>
            </a:r>
            <a:r>
              <a:rPr lang="en-US" sz="2000" baseline="-25000" dirty="0">
                <a:latin typeface="Calibri Light" panose="020F0502020204030204" pitchFamily="34" charset="0"/>
                <a:cs typeface="Calibri Light" panose="020F0502020204030204" pitchFamily="34" charset="0"/>
              </a:rPr>
              <a:t>t+1</a:t>
            </a:r>
            <a:r>
              <a:rPr lang="en-US" sz="2000" dirty="0">
                <a:latin typeface="Calibri Light" panose="020F0502020204030204" pitchFamily="34" charset="0"/>
                <a:cs typeface="Calibri Light" panose="020F0502020204030204" pitchFamily="34" charset="0"/>
              </a:rPr>
              <a:t>)</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sym typeface="Symbol" pitchFamily="2" charset="2"/>
              </a:rPr>
              <a:t>As before, </a:t>
            </a:r>
            <a:r>
              <a:rPr lang="en-US" sz="2400" dirty="0">
                <a:latin typeface="Calibri Light" panose="020F0502020204030204" pitchFamily="34" charset="0"/>
                <a:cs typeface="Calibri Light" panose="020F0502020204030204" pitchFamily="34" charset="0"/>
              </a:rPr>
              <a:t>V</a:t>
            </a:r>
            <a:r>
              <a:rPr lang="en-US" sz="2400" baseline="30000" dirty="0">
                <a:latin typeface="Calibri Light" panose="020F0502020204030204" pitchFamily="34" charset="0"/>
                <a:cs typeface="Calibri Light" panose="020F0502020204030204" pitchFamily="34" charset="0"/>
                <a:sym typeface="Symbol" pitchFamily="2" charset="2"/>
              </a:rPr>
              <a:t>_</a:t>
            </a:r>
            <a:r>
              <a:rPr lang="el-GR" sz="2400" baseline="30000" dirty="0">
                <a:latin typeface="Calibri Light" panose="020F0502020204030204" pitchFamily="34" charset="0"/>
                <a:cs typeface="Calibri Light" panose="020F0502020204030204" pitchFamily="34" charset="0"/>
                <a:sym typeface="Symbol" pitchFamily="2" charset="2"/>
              </a:rPr>
              <a:t>Θ</a:t>
            </a:r>
            <a:r>
              <a:rPr lang="en-US" sz="2400" dirty="0">
                <a:latin typeface="Calibri Light" panose="020F0502020204030204" pitchFamily="34" charset="0"/>
                <a:cs typeface="Calibri Light" panose="020F0502020204030204" pitchFamily="34" charset="0"/>
              </a:rPr>
              <a:t>(</a:t>
            </a:r>
            <a:r>
              <a:rPr lang="en-US" sz="2400" dirty="0" err="1">
                <a:latin typeface="Calibri Light" panose="020F0502020204030204" pitchFamily="34" charset="0"/>
                <a:cs typeface="Calibri Light" panose="020F0502020204030204" pitchFamily="34" charset="0"/>
              </a:rPr>
              <a:t>s</a:t>
            </a:r>
            <a:r>
              <a:rPr lang="en-US" sz="2400" baseline="-25000" dirty="0" err="1">
                <a:latin typeface="Calibri Light" panose="020F0502020204030204" pitchFamily="34" charset="0"/>
                <a:cs typeface="Calibri Light" panose="020F0502020204030204" pitchFamily="34" charset="0"/>
              </a:rPr>
              <a:t>t</a:t>
            </a:r>
            <a:r>
              <a:rPr lang="en-US" sz="2400" dirty="0">
                <a:latin typeface="Calibri Light" panose="020F0502020204030204" pitchFamily="34" charset="0"/>
                <a:cs typeface="Calibri Light" panose="020F0502020204030204" pitchFamily="34" charset="0"/>
              </a:rPr>
              <a:t>) is estimated via another </a:t>
            </a:r>
            <a:r>
              <a:rPr lang="en-US" sz="2400" dirty="0" err="1">
                <a:latin typeface="Calibri Light" panose="020F0502020204030204" pitchFamily="34" charset="0"/>
                <a:cs typeface="Calibri Light" panose="020F0502020204030204" pitchFamily="34" charset="0"/>
              </a:rPr>
              <a:t>xNN</a:t>
            </a:r>
            <a:r>
              <a:rPr lang="en-US" sz="2400" dirty="0">
                <a:latin typeface="Calibri Light" panose="020F0502020204030204" pitchFamily="34" charset="0"/>
                <a:cs typeface="Calibri Light" panose="020F0502020204030204" pitchFamily="34" charset="0"/>
              </a:rPr>
              <a:t>, </a:t>
            </a:r>
            <a:r>
              <a:rPr lang="en-US" sz="2400" dirty="0" err="1">
                <a:latin typeface="Calibri Light" panose="020F0502020204030204" pitchFamily="34" charset="0"/>
                <a:cs typeface="Calibri Light" panose="020F0502020204030204" pitchFamily="34" charset="0"/>
              </a:rPr>
              <a:t>V</a:t>
            </a:r>
            <a:r>
              <a:rPr lang="en-US" sz="2400" baseline="-25000" dirty="0" err="1">
                <a:latin typeface="Calibri Light" panose="020F0502020204030204" pitchFamily="34" charset="0"/>
                <a:cs typeface="Calibri Light" panose="020F0502020204030204" pitchFamily="34" charset="0"/>
                <a:sym typeface="Symbol" pitchFamily="2" charset="2"/>
              </a:rPr>
              <a:t>ɸ</a:t>
            </a:r>
            <a:r>
              <a:rPr lang="en-US" sz="2400" dirty="0">
                <a:latin typeface="Calibri Light" panose="020F0502020204030204" pitchFamily="34" charset="0"/>
                <a:cs typeface="Calibri Light" panose="020F0502020204030204" pitchFamily="34" charset="0"/>
              </a:rPr>
              <a:t>(</a:t>
            </a:r>
            <a:r>
              <a:rPr lang="en-US" sz="2400" dirty="0" err="1">
                <a:latin typeface="Calibri Light" panose="020F0502020204030204" pitchFamily="34" charset="0"/>
                <a:cs typeface="Calibri Light" panose="020F0502020204030204" pitchFamily="34" charset="0"/>
              </a:rPr>
              <a:t>s</a:t>
            </a:r>
            <a:r>
              <a:rPr lang="en-US" sz="2400" baseline="-25000" dirty="0" err="1">
                <a:latin typeface="Calibri Light" panose="020F0502020204030204" pitchFamily="34" charset="0"/>
                <a:cs typeface="Calibri Light" panose="020F0502020204030204" pitchFamily="34" charset="0"/>
              </a:rPr>
              <a:t>t</a:t>
            </a:r>
            <a:r>
              <a:rPr lang="en-US" sz="2400" dirty="0">
                <a:latin typeface="Calibri Light" panose="020F0502020204030204" pitchFamily="34" charset="0"/>
                <a:cs typeface="Calibri Light" panose="020F0502020204030204" pitchFamily="34" charset="0"/>
              </a:rPr>
              <a: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44</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33779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Vanilla Policy Gradient Algorithm</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Initialize</a:t>
            </a:r>
          </a:p>
          <a:p>
            <a:pPr lvl="1"/>
            <a:r>
              <a:rPr lang="en-US" sz="2000" dirty="0">
                <a:latin typeface="Calibri Light" panose="020F0502020204030204" pitchFamily="34" charset="0"/>
                <a:cs typeface="Calibri Light" panose="020F0502020204030204" pitchFamily="34" charset="0"/>
              </a:rPr>
              <a:t>Policy parameters </a:t>
            </a:r>
            <a:r>
              <a:rPr lang="el-GR" sz="2000" dirty="0">
                <a:latin typeface="Calibri Light" panose="020F0502020204030204" pitchFamily="34" charset="0"/>
                <a:cs typeface="Calibri Light" panose="020F0502020204030204" pitchFamily="34" charset="0"/>
                <a:sym typeface="Symbol" pitchFamily="2" charset="2"/>
              </a:rPr>
              <a:t>Θ</a:t>
            </a:r>
            <a:r>
              <a:rPr lang="en-US" sz="2000" baseline="-25000" dirty="0">
                <a:latin typeface="Calibri Light" panose="020F0502020204030204" pitchFamily="34" charset="0"/>
                <a:cs typeface="Calibri Light" panose="020F0502020204030204" pitchFamily="34" charset="0"/>
                <a:sym typeface="Symbol" pitchFamily="2" charset="2"/>
              </a:rPr>
              <a:t>0</a:t>
            </a:r>
            <a:r>
              <a:rPr lang="en-US" sz="2000" dirty="0">
                <a:latin typeface="Calibri Light" panose="020F0502020204030204" pitchFamily="34" charset="0"/>
                <a:cs typeface="Calibri Light" panose="020F0502020204030204" pitchFamily="34" charset="0"/>
                <a:sym typeface="Symbol" pitchFamily="2" charset="2"/>
              </a:rPr>
              <a:t> and value function parameters ɸ</a:t>
            </a:r>
            <a:r>
              <a:rPr lang="en-US" sz="2000" baseline="-25000" dirty="0">
                <a:latin typeface="Calibri Light" panose="020F0502020204030204" pitchFamily="34" charset="0"/>
                <a:cs typeface="Calibri Light" panose="020F0502020204030204" pitchFamily="34" charset="0"/>
                <a:sym typeface="Symbol" pitchFamily="2" charset="2"/>
              </a:rPr>
              <a:t>0</a:t>
            </a:r>
            <a:endParaRPr lang="en-US" sz="2000" baseline="-25000" dirty="0">
              <a:latin typeface="Calibri Light" panose="020F0502020204030204" pitchFamily="34" charset="0"/>
              <a:cs typeface="Calibri Light" panose="020F0502020204030204" pitchFamily="34" charset="0"/>
            </a:endParaRPr>
          </a:p>
          <a:p>
            <a:endParaRPr lang="en-US" sz="4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Loop for k = 0 to ...</a:t>
            </a:r>
          </a:p>
          <a:p>
            <a:pPr lvl="1"/>
            <a:r>
              <a:rPr lang="en-US" sz="2000" dirty="0">
                <a:latin typeface="Calibri Light" panose="020F0502020204030204" pitchFamily="34" charset="0"/>
                <a:cs typeface="Calibri Light" panose="020F0502020204030204" pitchFamily="34" charset="0"/>
              </a:rPr>
              <a:t>Collect a set of N trajectories {</a:t>
            </a:r>
            <a:r>
              <a:rPr lang="el-GR" sz="2000" dirty="0">
                <a:latin typeface="Calibri Light" panose="020F0502020204030204" pitchFamily="34" charset="0"/>
                <a:cs typeface="Calibri Light" panose="020F0502020204030204" pitchFamily="34" charset="0"/>
              </a:rPr>
              <a:t>τ</a:t>
            </a:r>
            <a:r>
              <a:rPr lang="en-US" sz="2000" baseline="-25000" dirty="0">
                <a:latin typeface="Calibri Light" panose="020F0502020204030204" pitchFamily="34" charset="0"/>
                <a:cs typeface="Calibri Light" panose="020F0502020204030204" pitchFamily="34" charset="0"/>
              </a:rPr>
              <a:t>n</a:t>
            </a:r>
            <a:r>
              <a:rPr lang="en-US" sz="2000" dirty="0">
                <a:latin typeface="Calibri Light" panose="020F0502020204030204" pitchFamily="34" charset="0"/>
                <a:cs typeface="Calibri Light" panose="020F0502020204030204" pitchFamily="34" charset="0"/>
              </a:rPr>
              <a:t>}</a:t>
            </a:r>
            <a:r>
              <a:rPr lang="en-US" sz="2000" baseline="-25000" dirty="0">
                <a:latin typeface="Calibri Light" panose="020F0502020204030204" pitchFamily="34" charset="0"/>
                <a:cs typeface="Calibri Light" panose="020F0502020204030204" pitchFamily="34" charset="0"/>
              </a:rPr>
              <a:t>n=0:N-1</a:t>
            </a:r>
            <a:r>
              <a:rPr lang="en-US" sz="2000" dirty="0">
                <a:latin typeface="Calibri Light" panose="020F0502020204030204" pitchFamily="34" charset="0"/>
                <a:cs typeface="Calibri Light" panose="020F0502020204030204" pitchFamily="34" charset="0"/>
              </a:rPr>
              <a:t> by running the policy </a:t>
            </a:r>
            <a:r>
              <a:rPr lang="en-US" sz="2000" dirty="0">
                <a:latin typeface="Calibri Light" panose="020F0502020204030204" pitchFamily="34" charset="0"/>
                <a:cs typeface="Calibri Light" panose="020F0502020204030204" pitchFamily="34" charset="0"/>
                <a:sym typeface="Symbol" pitchFamily="2" charset="2"/>
              </a:rPr>
              <a:t>p</a:t>
            </a:r>
            <a:r>
              <a:rPr lang="en-US" sz="2000" baseline="-25000" dirty="0">
                <a:latin typeface="Calibri Light" panose="020F0502020204030204" pitchFamily="34" charset="0"/>
                <a:cs typeface="Calibri Light" panose="020F0502020204030204" pitchFamily="34" charset="0"/>
                <a:sym typeface="Symbol" pitchFamily="2" charset="2"/>
              </a:rPr>
              <a:t>_</a:t>
            </a:r>
            <a:r>
              <a:rPr lang="el-GR" sz="2000" baseline="-25000" dirty="0">
                <a:latin typeface="Calibri Light" panose="020F0502020204030204" pitchFamily="34" charset="0"/>
                <a:cs typeface="Calibri Light" panose="020F0502020204030204" pitchFamily="34" charset="0"/>
                <a:sym typeface="Symbol" pitchFamily="2" charset="2"/>
              </a:rPr>
              <a:t>Θ</a:t>
            </a:r>
            <a:r>
              <a:rPr lang="en-US" sz="2000" dirty="0">
                <a:latin typeface="Calibri Light" panose="020F0502020204030204" pitchFamily="34" charset="0"/>
                <a:cs typeface="Calibri Light" panose="020F0502020204030204" pitchFamily="34" charset="0"/>
              </a:rPr>
              <a:t>(a</a:t>
            </a:r>
            <a:r>
              <a:rPr lang="en-US" sz="2000" baseline="-25000" dirty="0">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s</a:t>
            </a:r>
            <a:r>
              <a:rPr lang="en-US" sz="2000" baseline="-25000" dirty="0" err="1">
                <a:latin typeface="Calibri Light" panose="020F0502020204030204" pitchFamily="34" charset="0"/>
                <a:cs typeface="Calibri Light" panose="020F0502020204030204" pitchFamily="34" charset="0"/>
              </a:rPr>
              <a:t>t</a:t>
            </a:r>
            <a:r>
              <a:rPr lang="en-US" sz="2000" dirty="0">
                <a:latin typeface="Calibri Light" panose="020F0502020204030204" pitchFamily="34" charset="0"/>
                <a:cs typeface="Calibri Light" panose="020F0502020204030204" pitchFamily="34" charset="0"/>
              </a:rPr>
              <a:t>) in the environment</a:t>
            </a:r>
          </a:p>
          <a:p>
            <a:pPr lvl="1"/>
            <a:r>
              <a:rPr lang="en-US" sz="2000" dirty="0">
                <a:latin typeface="Calibri Light" panose="020F0502020204030204" pitchFamily="34" charset="0"/>
                <a:cs typeface="Calibri Light" panose="020F0502020204030204" pitchFamily="34" charset="0"/>
              </a:rPr>
              <a:t>Compute the rewards to go </a:t>
            </a:r>
            <a:r>
              <a:rPr lang="en-US" sz="2000" dirty="0" err="1">
                <a:latin typeface="Calibri Light" panose="020F0502020204030204" pitchFamily="34" charset="0"/>
                <a:cs typeface="Calibri Light" panose="020F0502020204030204" pitchFamily="34" charset="0"/>
              </a:rPr>
              <a:t>R</a:t>
            </a:r>
            <a:r>
              <a:rPr lang="en-US" sz="2000" baseline="-25000" dirty="0" err="1">
                <a:latin typeface="Calibri Light" panose="020F0502020204030204" pitchFamily="34" charset="0"/>
                <a:cs typeface="Calibri Light" panose="020F0502020204030204" pitchFamily="34" charset="0"/>
              </a:rPr>
              <a:t>t</a:t>
            </a:r>
            <a:r>
              <a:rPr lang="en-US" sz="2000" baseline="-25000" dirty="0">
                <a:latin typeface="Calibri Light" panose="020F0502020204030204" pitchFamily="34" charset="0"/>
                <a:cs typeface="Calibri Light" panose="020F0502020204030204" pitchFamily="34" charset="0"/>
              </a:rPr>
              <a:t>:</a:t>
            </a:r>
            <a:r>
              <a:rPr lang="en-US" sz="2000" dirty="0">
                <a:latin typeface="Calibri Light" panose="020F0502020204030204" pitchFamily="34" charset="0"/>
                <a:cs typeface="Calibri Light" panose="020F0502020204030204" pitchFamily="34" charset="0"/>
              </a:rPr>
              <a:t>(</a:t>
            </a:r>
            <a:r>
              <a:rPr lang="el-GR" sz="2000" dirty="0">
                <a:latin typeface="Calibri Light" panose="020F0502020204030204" pitchFamily="34" charset="0"/>
                <a:cs typeface="Calibri Light" panose="020F0502020204030204" pitchFamily="34" charset="0"/>
              </a:rPr>
              <a:t>τ</a:t>
            </a:r>
            <a:r>
              <a:rPr lang="en-US" sz="2000" baseline="-25000" dirty="0">
                <a:latin typeface="Calibri Light" panose="020F0502020204030204" pitchFamily="34" charset="0"/>
                <a:cs typeface="Calibri Light" panose="020F0502020204030204" pitchFamily="34" charset="0"/>
              </a:rPr>
              <a:t>n</a:t>
            </a:r>
            <a:r>
              <a:rPr lang="en-US" sz="2000"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Compute the advantage function from the individual rewards and estimated value function</a:t>
            </a:r>
          </a:p>
          <a:p>
            <a:pPr lvl="2"/>
            <a:r>
              <a:rPr lang="en-US" dirty="0">
                <a:latin typeface="Calibri Light" panose="020F0502020204030204" pitchFamily="34" charset="0"/>
                <a:cs typeface="Calibri Light" panose="020F0502020204030204" pitchFamily="34" charset="0"/>
              </a:rPr>
              <a:t> A</a:t>
            </a:r>
            <a:r>
              <a:rPr lang="en-US" baseline="30000" dirty="0">
                <a:latin typeface="Calibri Light" panose="020F0502020204030204" pitchFamily="34" charset="0"/>
                <a:cs typeface="Calibri Light" panose="020F0502020204030204" pitchFamily="34" charset="0"/>
                <a:sym typeface="Symbol" pitchFamily="2" charset="2"/>
              </a:rPr>
              <a:t>_</a:t>
            </a:r>
            <a:r>
              <a:rPr lang="el-GR" baseline="30000" dirty="0">
                <a:latin typeface="Calibri Light" panose="020F0502020204030204" pitchFamily="34" charset="0"/>
                <a:cs typeface="Calibri Light" panose="020F0502020204030204" pitchFamily="34" charset="0"/>
                <a:sym typeface="Symbol" pitchFamily="2" charset="2"/>
              </a:rPr>
              <a:t>Θ</a:t>
            </a:r>
            <a:r>
              <a:rPr lang="en-US" baseline="30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rPr>
              <a:t>(</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a:t>
            </a:r>
            <a:r>
              <a:rPr lang="en-US" dirty="0" err="1">
                <a:latin typeface="Calibri Light" panose="020F0502020204030204" pitchFamily="34" charset="0"/>
                <a:cs typeface="Calibri Light" panose="020F0502020204030204" pitchFamily="34" charset="0"/>
              </a:rPr>
              <a:t>a</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 R(</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a:t>
            </a:r>
            <a:r>
              <a:rPr lang="en-US" dirty="0" err="1">
                <a:latin typeface="Calibri Light" panose="020F0502020204030204" pitchFamily="34" charset="0"/>
                <a:cs typeface="Calibri Light" panose="020F0502020204030204" pitchFamily="34" charset="0"/>
              </a:rPr>
              <a:t>a</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 </a:t>
            </a:r>
            <a:r>
              <a:rPr lang="en-US" dirty="0" err="1">
                <a:latin typeface="Calibri Light" panose="020F0502020204030204" pitchFamily="34" charset="0"/>
                <a:cs typeface="Calibri Light" panose="020F0502020204030204" pitchFamily="34" charset="0"/>
              </a:rPr>
              <a:t>ɣV</a:t>
            </a:r>
            <a:r>
              <a:rPr lang="en-US" baseline="-25000" dirty="0" err="1">
                <a:latin typeface="Calibri Light" panose="020F0502020204030204" pitchFamily="34" charset="0"/>
                <a:cs typeface="Calibri Light" panose="020F0502020204030204" pitchFamily="34" charset="0"/>
                <a:sym typeface="Symbol" pitchFamily="2" charset="2"/>
              </a:rPr>
              <a:t>ɸk</a:t>
            </a:r>
            <a:r>
              <a:rPr lang="en-US" dirty="0">
                <a:latin typeface="Calibri Light" panose="020F0502020204030204" pitchFamily="34" charset="0"/>
                <a:cs typeface="Calibri Light" panose="020F0502020204030204" pitchFamily="34" charset="0"/>
              </a:rPr>
              <a:t>(s</a:t>
            </a:r>
            <a:r>
              <a:rPr lang="en-US" baseline="-25000" dirty="0">
                <a:latin typeface="Calibri Light" panose="020F0502020204030204" pitchFamily="34" charset="0"/>
                <a:cs typeface="Calibri Light" panose="020F0502020204030204" pitchFamily="34" charset="0"/>
              </a:rPr>
              <a:t>t+1</a:t>
            </a:r>
            <a:r>
              <a:rPr lang="en-US" dirty="0">
                <a:latin typeface="Calibri Light" panose="020F0502020204030204" pitchFamily="34" charset="0"/>
                <a:cs typeface="Calibri Light" panose="020F0502020204030204" pitchFamily="34" charset="0"/>
              </a:rPr>
              <a:t>) – </a:t>
            </a:r>
            <a:r>
              <a:rPr lang="en-US" dirty="0" err="1">
                <a:latin typeface="Calibri Light" panose="020F0502020204030204" pitchFamily="34" charset="0"/>
                <a:cs typeface="Calibri Light" panose="020F0502020204030204" pitchFamily="34" charset="0"/>
              </a:rPr>
              <a:t>V</a:t>
            </a:r>
            <a:r>
              <a:rPr lang="en-US" baseline="-25000" dirty="0" err="1">
                <a:latin typeface="Calibri Light" panose="020F0502020204030204" pitchFamily="34" charset="0"/>
                <a:cs typeface="Calibri Light" panose="020F0502020204030204" pitchFamily="34" charset="0"/>
                <a:sym typeface="Symbol" pitchFamily="2" charset="2"/>
              </a:rPr>
              <a:t>ɸk</a:t>
            </a:r>
            <a:r>
              <a:rPr lang="en-US" dirty="0">
                <a:latin typeface="Calibri Light" panose="020F0502020204030204" pitchFamily="34" charset="0"/>
                <a:cs typeface="Calibri Light" panose="020F0502020204030204" pitchFamily="34" charset="0"/>
              </a:rPr>
              <a:t>(</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t</a:t>
            </a:r>
            <a:r>
              <a:rPr lang="en-US" dirty="0">
                <a:latin typeface="Calibri Light" panose="020F0502020204030204" pitchFamily="34" charset="0"/>
                <a:cs typeface="Calibri Light" panose="020F0502020204030204" pitchFamily="34" charset="0"/>
              </a:rPr>
              <a:t>)</a:t>
            </a:r>
          </a:p>
          <a:p>
            <a:pPr lvl="2"/>
            <a:r>
              <a:rPr lang="en-US" dirty="0">
                <a:latin typeface="Calibri Light" panose="020F0502020204030204" pitchFamily="34" charset="0"/>
                <a:cs typeface="Calibri Light" panose="020F0502020204030204" pitchFamily="34" charset="0"/>
              </a:rPr>
              <a:t>This is a 0 step estimate, multi step and generalized advantage estimates are also possible</a:t>
            </a:r>
          </a:p>
          <a:p>
            <a:pPr lvl="1"/>
            <a:r>
              <a:rPr lang="en-US" sz="2000" dirty="0">
                <a:latin typeface="Calibri Light" panose="020F0502020204030204" pitchFamily="34" charset="0"/>
                <a:cs typeface="Calibri Light" panose="020F0502020204030204" pitchFamily="34" charset="0"/>
              </a:rPr>
              <a:t>Estimate the policy gradient</a:t>
            </a:r>
          </a:p>
          <a:p>
            <a:pPr lvl="2"/>
            <a:r>
              <a:rPr lang="en-US" dirty="0">
                <a:latin typeface="Calibri Light" panose="020F0502020204030204" pitchFamily="34" charset="0"/>
                <a:cs typeface="Calibri Light" panose="020F0502020204030204" pitchFamily="34" charset="0"/>
                <a:sym typeface="Symbol" pitchFamily="2" charset="2"/>
              </a:rPr>
              <a:t>∇</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l-GR" baseline="-25000" dirty="0">
                <a:latin typeface="Calibri Light" panose="020F0502020204030204" pitchFamily="34" charset="0"/>
                <a:cs typeface="Calibri Light" panose="020F0502020204030204" pitchFamily="34" charset="0"/>
                <a:sym typeface="Symbol" pitchFamily="2" charset="2"/>
              </a:rPr>
              <a:t> </a:t>
            </a:r>
            <a:r>
              <a:rPr lang="en-US" dirty="0">
                <a:latin typeface="Calibri Light" panose="020F0502020204030204" pitchFamily="34" charset="0"/>
                <a:cs typeface="Calibri Light" panose="020F0502020204030204" pitchFamily="34" charset="0"/>
                <a:sym typeface="Symbol" pitchFamily="2" charset="2"/>
              </a:rPr>
              <a:t>J</a:t>
            </a:r>
            <a:r>
              <a:rPr lang="en-US" dirty="0">
                <a:latin typeface="Calibri Light" panose="020F0502020204030204" pitchFamily="34" charset="0"/>
                <a:cs typeface="Calibri Light" panose="020F0502020204030204" pitchFamily="34" charset="0"/>
              </a:rPr>
              <a:t>(</a:t>
            </a:r>
            <a:r>
              <a:rPr lang="en-US" dirty="0">
                <a:latin typeface="Calibri Light" panose="020F0502020204030204" pitchFamily="34" charset="0"/>
                <a:cs typeface="Calibri Light" panose="020F0502020204030204" pitchFamily="34" charset="0"/>
                <a:sym typeface="Symbol" pitchFamily="2" charset="2"/>
              </a:rPr>
              <a:t></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rPr>
              <a:t>) = (1/N) </a:t>
            </a:r>
            <a:r>
              <a:rPr lang="el-GR" dirty="0">
                <a:latin typeface="Calibri Light" panose="020F0502020204030204" pitchFamily="34" charset="0"/>
                <a:cs typeface="Calibri Light" panose="020F0502020204030204" pitchFamily="34" charset="0"/>
              </a:rPr>
              <a:t>Σ</a:t>
            </a:r>
            <a:r>
              <a:rPr lang="en-US" baseline="-25000" dirty="0">
                <a:latin typeface="Calibri Light" panose="020F0502020204030204" pitchFamily="34" charset="0"/>
                <a:cs typeface="Calibri Light" panose="020F0502020204030204" pitchFamily="34" charset="0"/>
              </a:rPr>
              <a:t>n=0:N-1 </a:t>
            </a:r>
            <a:r>
              <a:rPr lang="en-US" dirty="0">
                <a:latin typeface="Calibri Light" panose="020F0502020204030204" pitchFamily="34" charset="0"/>
                <a:cs typeface="Calibri Light" panose="020F0502020204030204" pitchFamily="34" charset="0"/>
              </a:rPr>
              <a:t>(</a:t>
            </a:r>
            <a:r>
              <a:rPr lang="el-GR" dirty="0">
                <a:latin typeface="Calibri Light" panose="020F0502020204030204" pitchFamily="34" charset="0"/>
                <a:cs typeface="Calibri Light" panose="020F0502020204030204" pitchFamily="34" charset="0"/>
              </a:rPr>
              <a:t>Σ</a:t>
            </a:r>
            <a:r>
              <a:rPr lang="en-US" baseline="-25000" dirty="0">
                <a:latin typeface="Calibri Light" panose="020F0502020204030204" pitchFamily="34" charset="0"/>
                <a:cs typeface="Calibri Light" panose="020F0502020204030204" pitchFamily="34" charset="0"/>
              </a:rPr>
              <a:t>t=0:T-1</a:t>
            </a:r>
            <a:r>
              <a:rPr lang="en-US" dirty="0">
                <a:latin typeface="Calibri Light" panose="020F0502020204030204" pitchFamily="34" charset="0"/>
                <a:cs typeface="Calibri Light" panose="020F0502020204030204" pitchFamily="34" charset="0"/>
                <a:sym typeface="Symbol" pitchFamily="2" charset="2"/>
              </a:rPr>
              <a:t>∇</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l-GR" baseline="-25000" dirty="0">
                <a:latin typeface="Calibri Light" panose="020F0502020204030204" pitchFamily="34" charset="0"/>
                <a:cs typeface="Calibri Light" panose="020F0502020204030204" pitchFamily="34" charset="0"/>
                <a:sym typeface="Symbol" pitchFamily="2" charset="2"/>
              </a:rPr>
              <a:t> </a:t>
            </a:r>
            <a:r>
              <a:rPr lang="en-US" dirty="0">
                <a:latin typeface="Calibri Light" panose="020F0502020204030204" pitchFamily="34" charset="0"/>
                <a:cs typeface="Calibri Light" panose="020F0502020204030204" pitchFamily="34" charset="0"/>
                <a:sym typeface="Symbol" pitchFamily="2" charset="2"/>
              </a:rPr>
              <a:t>log p</a:t>
            </a:r>
            <a:r>
              <a:rPr lang="en-US" baseline="-25000" dirty="0">
                <a:latin typeface="Calibri Light" panose="020F0502020204030204" pitchFamily="34" charset="0"/>
                <a:cs typeface="Calibri Light" panose="020F0502020204030204" pitchFamily="34" charset="0"/>
                <a:sym typeface="Symbol" pitchFamily="2" charset="2"/>
              </a:rPr>
              <a:t>_</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rPr>
              <a:t>(</a:t>
            </a:r>
            <a:r>
              <a:rPr lang="en-US" dirty="0" err="1">
                <a:latin typeface="Calibri Light" panose="020F0502020204030204" pitchFamily="34" charset="0"/>
                <a:cs typeface="Calibri Light" panose="020F0502020204030204" pitchFamily="34" charset="0"/>
              </a:rPr>
              <a:t>a</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 </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A</a:t>
            </a:r>
            <a:r>
              <a:rPr lang="en-US" baseline="30000" dirty="0">
                <a:latin typeface="Calibri Light" panose="020F0502020204030204" pitchFamily="34" charset="0"/>
                <a:cs typeface="Calibri Light" panose="020F0502020204030204" pitchFamily="34" charset="0"/>
                <a:sym typeface="Symbol" pitchFamily="2" charset="2"/>
              </a:rPr>
              <a:t>_</a:t>
            </a:r>
            <a:r>
              <a:rPr lang="el-GR" baseline="30000" dirty="0">
                <a:latin typeface="Calibri Light" panose="020F0502020204030204" pitchFamily="34" charset="0"/>
                <a:cs typeface="Calibri Light" panose="020F0502020204030204" pitchFamily="34" charset="0"/>
                <a:sym typeface="Symbol" pitchFamily="2" charset="2"/>
              </a:rPr>
              <a:t>Θ</a:t>
            </a:r>
            <a:r>
              <a:rPr lang="en-US" baseline="30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rPr>
              <a:t>(</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 </a:t>
            </a:r>
            <a:r>
              <a:rPr lang="en-US" dirty="0" err="1">
                <a:latin typeface="Calibri Light" panose="020F0502020204030204" pitchFamily="34" charset="0"/>
                <a:cs typeface="Calibri Light" panose="020F0502020204030204" pitchFamily="34" charset="0"/>
              </a:rPr>
              <a:t>a</a:t>
            </a:r>
            <a:r>
              <a:rPr lang="en-US" baseline="-25000" dirty="0" err="1">
                <a:latin typeface="Calibri Light" panose="020F0502020204030204" pitchFamily="34" charset="0"/>
                <a:cs typeface="Calibri Light" panose="020F0502020204030204" pitchFamily="34" charset="0"/>
              </a:rPr>
              <a:t>n,t</a:t>
            </a:r>
            <a:r>
              <a:rPr lang="en-US"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Update the policy parameters via stochastic gradient ascent or variant</a:t>
            </a:r>
          </a:p>
          <a:p>
            <a:pPr lvl="2"/>
            <a:r>
              <a:rPr lang="el-GR"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k+1</a:t>
            </a:r>
            <a:r>
              <a:rPr lang="en-US" dirty="0">
                <a:latin typeface="Calibri Light" panose="020F0502020204030204" pitchFamily="34" charset="0"/>
                <a:cs typeface="Calibri Light" panose="020F0502020204030204" pitchFamily="34" charset="0"/>
                <a:sym typeface="Symbol" pitchFamily="2" charset="2"/>
              </a:rPr>
              <a:t> = </a:t>
            </a:r>
            <a:r>
              <a:rPr lang="el-GR"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sym typeface="Symbol" pitchFamily="2" charset="2"/>
              </a:rPr>
              <a:t> + </a:t>
            </a:r>
            <a:r>
              <a:rPr lang="el-GR" dirty="0">
                <a:latin typeface="Calibri Light" panose="020F0502020204030204" pitchFamily="34" charset="0"/>
                <a:cs typeface="Calibri Light" panose="020F0502020204030204" pitchFamily="34" charset="0"/>
                <a:sym typeface="Symbol" pitchFamily="2" charset="2"/>
              </a:rPr>
              <a:t>α</a:t>
            </a:r>
            <a:r>
              <a:rPr lang="en-US" dirty="0">
                <a:latin typeface="Calibri Light" panose="020F0502020204030204" pitchFamily="34" charset="0"/>
                <a:cs typeface="Calibri Light" panose="020F0502020204030204" pitchFamily="34" charset="0"/>
                <a:sym typeface="Symbol" pitchFamily="2" charset="2"/>
              </a:rPr>
              <a:t> ∇</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l-GR" baseline="-25000" dirty="0">
                <a:latin typeface="Calibri Light" panose="020F0502020204030204" pitchFamily="34" charset="0"/>
                <a:cs typeface="Calibri Light" panose="020F0502020204030204" pitchFamily="34" charset="0"/>
                <a:sym typeface="Symbol" pitchFamily="2" charset="2"/>
              </a:rPr>
              <a:t> </a:t>
            </a:r>
            <a:r>
              <a:rPr lang="en-US" dirty="0">
                <a:latin typeface="Calibri Light" panose="020F0502020204030204" pitchFamily="34" charset="0"/>
                <a:cs typeface="Calibri Light" panose="020F0502020204030204" pitchFamily="34" charset="0"/>
                <a:sym typeface="Symbol" pitchFamily="2" charset="2"/>
              </a:rPr>
              <a:t>J</a:t>
            </a:r>
            <a:r>
              <a:rPr lang="en-US" dirty="0">
                <a:latin typeface="Calibri Light" panose="020F0502020204030204" pitchFamily="34" charset="0"/>
                <a:cs typeface="Calibri Light" panose="020F0502020204030204" pitchFamily="34" charset="0"/>
              </a:rPr>
              <a:t>(</a:t>
            </a:r>
            <a:r>
              <a:rPr lang="en-US" dirty="0">
                <a:latin typeface="Calibri Light" panose="020F0502020204030204" pitchFamily="34" charset="0"/>
                <a:cs typeface="Calibri Light" panose="020F0502020204030204" pitchFamily="34" charset="0"/>
                <a:sym typeface="Symbol" pitchFamily="2" charset="2"/>
              </a:rPr>
              <a:t></a:t>
            </a:r>
            <a:r>
              <a:rPr lang="el-GR" baseline="-25000" dirty="0">
                <a:latin typeface="Calibri Light" panose="020F0502020204030204" pitchFamily="34" charset="0"/>
                <a:cs typeface="Calibri Light" panose="020F0502020204030204" pitchFamily="34" charset="0"/>
                <a:sym typeface="Symbol" pitchFamily="2" charset="2"/>
              </a:rPr>
              <a:t>Θ</a:t>
            </a:r>
            <a:r>
              <a:rPr lang="en-US" baseline="-25000" dirty="0">
                <a:latin typeface="Calibri Light" panose="020F0502020204030204" pitchFamily="34" charset="0"/>
                <a:cs typeface="Calibri Light" panose="020F0502020204030204" pitchFamily="34" charset="0"/>
                <a:sym typeface="Symbol" pitchFamily="2" charset="2"/>
              </a:rPr>
              <a:t>k</a:t>
            </a:r>
            <a:r>
              <a:rPr lang="en-US" dirty="0">
                <a:latin typeface="Calibri Light" panose="020F0502020204030204" pitchFamily="34" charset="0"/>
                <a:cs typeface="Calibri Light" panose="020F0502020204030204" pitchFamily="34" charset="0"/>
              </a:rPr>
              <a:t>)</a:t>
            </a:r>
          </a:p>
          <a:p>
            <a:pPr lvl="1"/>
            <a:r>
              <a:rPr lang="en-US" sz="2000" dirty="0">
                <a:latin typeface="Calibri Light" panose="020F0502020204030204" pitchFamily="34" charset="0"/>
                <a:cs typeface="Calibri Light" panose="020F0502020204030204" pitchFamily="34" charset="0"/>
              </a:rPr>
              <a:t>Update the value function via gradient descent or variant based on the MSE</a:t>
            </a:r>
          </a:p>
          <a:p>
            <a:pPr lvl="2"/>
            <a:r>
              <a:rPr lang="en-US" dirty="0">
                <a:latin typeface="Calibri Light" panose="020F0502020204030204" pitchFamily="34" charset="0"/>
                <a:cs typeface="Calibri Light" panose="020F0502020204030204" pitchFamily="34" charset="0"/>
                <a:sym typeface="Symbol" pitchFamily="2" charset="2"/>
              </a:rPr>
              <a:t>ɸ</a:t>
            </a:r>
            <a:r>
              <a:rPr lang="en-US" baseline="-25000" dirty="0">
                <a:latin typeface="Calibri Light" panose="020F0502020204030204" pitchFamily="34" charset="0"/>
                <a:cs typeface="Calibri Light" panose="020F0502020204030204" pitchFamily="34" charset="0"/>
                <a:sym typeface="Symbol" pitchFamily="2" charset="2"/>
              </a:rPr>
              <a:t>k+1</a:t>
            </a:r>
            <a:r>
              <a:rPr lang="en-US" dirty="0">
                <a:latin typeface="Calibri Light" panose="020F0502020204030204" pitchFamily="34" charset="0"/>
                <a:cs typeface="Calibri Light" panose="020F0502020204030204" pitchFamily="34" charset="0"/>
                <a:sym typeface="Symbol" pitchFamily="2" charset="2"/>
              </a:rPr>
              <a:t> = </a:t>
            </a:r>
            <a:r>
              <a:rPr lang="en-US" dirty="0" err="1">
                <a:latin typeface="Calibri Light" panose="020F0502020204030204" pitchFamily="34" charset="0"/>
                <a:cs typeface="Calibri Light" panose="020F0502020204030204" pitchFamily="34" charset="0"/>
                <a:sym typeface="Symbol" pitchFamily="2" charset="2"/>
              </a:rPr>
              <a:t>arg</a:t>
            </a:r>
            <a:r>
              <a:rPr lang="en-US" dirty="0">
                <a:latin typeface="Calibri Light" panose="020F0502020204030204" pitchFamily="34" charset="0"/>
                <a:cs typeface="Calibri Light" panose="020F0502020204030204" pitchFamily="34" charset="0"/>
                <a:sym typeface="Symbol" pitchFamily="2" charset="2"/>
              </a:rPr>
              <a:t> </a:t>
            </a:r>
            <a:r>
              <a:rPr lang="en-US" dirty="0" err="1">
                <a:latin typeface="Calibri Light" panose="020F0502020204030204" pitchFamily="34" charset="0"/>
                <a:cs typeface="Calibri Light" panose="020F0502020204030204" pitchFamily="34" charset="0"/>
                <a:sym typeface="Symbol" pitchFamily="2" charset="2"/>
              </a:rPr>
              <a:t>min</a:t>
            </a:r>
            <a:r>
              <a:rPr lang="en-US" baseline="-25000" dirty="0" err="1">
                <a:latin typeface="Calibri Light" panose="020F0502020204030204" pitchFamily="34" charset="0"/>
                <a:cs typeface="Calibri Light" panose="020F0502020204030204" pitchFamily="34" charset="0"/>
                <a:sym typeface="Symbol" pitchFamily="2" charset="2"/>
              </a:rPr>
              <a:t>ɸ</a:t>
            </a:r>
            <a:r>
              <a:rPr lang="en-US" dirty="0">
                <a:latin typeface="Calibri Light" panose="020F0502020204030204" pitchFamily="34" charset="0"/>
                <a:cs typeface="Calibri Light" panose="020F0502020204030204" pitchFamily="34" charset="0"/>
                <a:sym typeface="Symbol" pitchFamily="2" charset="2"/>
              </a:rPr>
              <a:t> </a:t>
            </a:r>
            <a:r>
              <a:rPr lang="en-US" dirty="0">
                <a:latin typeface="Calibri Light" panose="020F0502020204030204" pitchFamily="34" charset="0"/>
                <a:cs typeface="Calibri Light" panose="020F0502020204030204" pitchFamily="34" charset="0"/>
              </a:rPr>
              <a:t>(1/N) </a:t>
            </a:r>
            <a:r>
              <a:rPr lang="el-GR" dirty="0">
                <a:latin typeface="Calibri Light" panose="020F0502020204030204" pitchFamily="34" charset="0"/>
                <a:cs typeface="Calibri Light" panose="020F0502020204030204" pitchFamily="34" charset="0"/>
              </a:rPr>
              <a:t>Σ</a:t>
            </a:r>
            <a:r>
              <a:rPr lang="en-US" baseline="-25000" dirty="0">
                <a:latin typeface="Calibri Light" panose="020F0502020204030204" pitchFamily="34" charset="0"/>
                <a:cs typeface="Calibri Light" panose="020F0502020204030204" pitchFamily="34" charset="0"/>
              </a:rPr>
              <a:t>n=0:N-1 </a:t>
            </a:r>
            <a:r>
              <a:rPr lang="en-US" dirty="0">
                <a:latin typeface="Calibri Light" panose="020F0502020204030204" pitchFamily="34" charset="0"/>
                <a:cs typeface="Calibri Light" panose="020F0502020204030204" pitchFamily="34" charset="0"/>
                <a:sym typeface="Symbol" pitchFamily="2" charset="2"/>
              </a:rPr>
              <a:t>(</a:t>
            </a:r>
            <a:r>
              <a:rPr lang="en-US" dirty="0" err="1">
                <a:latin typeface="Calibri Light" panose="020F0502020204030204" pitchFamily="34" charset="0"/>
                <a:cs typeface="Calibri Light" panose="020F0502020204030204" pitchFamily="34" charset="0"/>
              </a:rPr>
              <a:t>V</a:t>
            </a:r>
            <a:r>
              <a:rPr lang="en-US" baseline="-25000" dirty="0" err="1">
                <a:latin typeface="Calibri Light" panose="020F0502020204030204" pitchFamily="34" charset="0"/>
                <a:cs typeface="Calibri Light" panose="020F0502020204030204" pitchFamily="34" charset="0"/>
                <a:sym typeface="Symbol" pitchFamily="2" charset="2"/>
              </a:rPr>
              <a:t>ɸ</a:t>
            </a:r>
            <a:r>
              <a:rPr lang="en-US" dirty="0">
                <a:latin typeface="Calibri Light" panose="020F0502020204030204" pitchFamily="34" charset="0"/>
                <a:cs typeface="Calibri Light" panose="020F0502020204030204" pitchFamily="34" charset="0"/>
              </a:rPr>
              <a:t>(</a:t>
            </a:r>
            <a:r>
              <a:rPr lang="en-US" dirty="0" err="1">
                <a:latin typeface="Calibri Light" panose="020F0502020204030204" pitchFamily="34" charset="0"/>
                <a:cs typeface="Calibri Light" panose="020F0502020204030204" pitchFamily="34" charset="0"/>
              </a:rPr>
              <a:t>s</a:t>
            </a:r>
            <a:r>
              <a:rPr lang="en-US" baseline="-25000" dirty="0" err="1">
                <a:latin typeface="Calibri Light" panose="020F0502020204030204" pitchFamily="34" charset="0"/>
                <a:cs typeface="Calibri Light" panose="020F0502020204030204" pitchFamily="34" charset="0"/>
              </a:rPr>
              <a:t>t</a:t>
            </a:r>
            <a:r>
              <a:rPr lang="en-US" dirty="0">
                <a:latin typeface="Calibri Light" panose="020F0502020204030204" pitchFamily="34" charset="0"/>
                <a:cs typeface="Calibri Light" panose="020F0502020204030204" pitchFamily="34" charset="0"/>
              </a:rPr>
              <a:t>) – </a:t>
            </a:r>
            <a:r>
              <a:rPr lang="en-US" dirty="0" err="1">
                <a:latin typeface="Calibri Light" panose="020F0502020204030204" pitchFamily="34" charset="0"/>
                <a:cs typeface="Calibri Light" panose="020F0502020204030204" pitchFamily="34" charset="0"/>
              </a:rPr>
              <a:t>R</a:t>
            </a:r>
            <a:r>
              <a:rPr lang="en-US" baseline="-25000" dirty="0" err="1">
                <a:latin typeface="Calibri Light" panose="020F0502020204030204" pitchFamily="34" charset="0"/>
                <a:cs typeface="Calibri Light" panose="020F0502020204030204" pitchFamily="34" charset="0"/>
              </a:rPr>
              <a:t>t</a:t>
            </a:r>
            <a:r>
              <a:rPr lang="en-US" baseline="-25000" dirty="0">
                <a:latin typeface="Calibri Light" panose="020F0502020204030204" pitchFamily="34" charset="0"/>
                <a:cs typeface="Calibri Light" panose="020F0502020204030204" pitchFamily="34" charset="0"/>
              </a:rPr>
              <a:t>:</a:t>
            </a:r>
            <a:r>
              <a:rPr lang="en-US" dirty="0">
                <a:latin typeface="Calibri Light" panose="020F0502020204030204" pitchFamily="34" charset="0"/>
                <a:cs typeface="Calibri Light" panose="020F0502020204030204" pitchFamily="34" charset="0"/>
              </a:rPr>
              <a:t>(</a:t>
            </a:r>
            <a:r>
              <a:rPr lang="el-GR" dirty="0">
                <a:latin typeface="Calibri Light" panose="020F0502020204030204" pitchFamily="34" charset="0"/>
                <a:cs typeface="Calibri Light" panose="020F0502020204030204" pitchFamily="34" charset="0"/>
              </a:rPr>
              <a:t>τ</a:t>
            </a:r>
            <a:r>
              <a:rPr lang="en-US" baseline="-25000" dirty="0">
                <a:latin typeface="Calibri Light" panose="020F0502020204030204" pitchFamily="34" charset="0"/>
                <a:cs typeface="Calibri Light" panose="020F0502020204030204" pitchFamily="34" charset="0"/>
              </a:rPr>
              <a:t>n</a:t>
            </a:r>
            <a:r>
              <a:rPr lang="en-US" dirty="0">
                <a:latin typeface="Calibri Light" panose="020F0502020204030204" pitchFamily="34" charset="0"/>
                <a:cs typeface="Calibri Light" panose="020F0502020204030204" pitchFamily="34" charset="0"/>
              </a:rPr>
              <a:t>)</a:t>
            </a:r>
            <a:r>
              <a:rPr lang="en-US" dirty="0">
                <a:latin typeface="Calibri Light" panose="020F0502020204030204" pitchFamily="34" charset="0"/>
                <a:cs typeface="Calibri Light" panose="020F0502020204030204" pitchFamily="34" charset="0"/>
                <a:sym typeface="Symbol" pitchFamily="2" charset="2"/>
              </a:rPr>
              <a:t>)</a:t>
            </a:r>
            <a:r>
              <a:rPr lang="en-US" baseline="30000" dirty="0">
                <a:latin typeface="Calibri Light" panose="020F0502020204030204" pitchFamily="34" charset="0"/>
                <a:cs typeface="Calibri Light" panose="020F0502020204030204" pitchFamily="34" charset="0"/>
                <a:sym typeface="Symbol" pitchFamily="2" charset="2"/>
              </a:rPr>
              <a:t>2</a:t>
            </a:r>
            <a:endParaRPr lang="en-US"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3574099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Decision Making –</a:t>
            </a:r>
            <a:br>
              <a:rPr lang="en-US" dirty="0">
                <a:latin typeface="Calibri Light" panose="020F0502020204030204" pitchFamily="34" charset="0"/>
                <a:cs typeface="Calibri Light" panose="020F0502020204030204" pitchFamily="34" charset="0"/>
              </a:rPr>
            </a:br>
            <a:r>
              <a:rPr lang="en-US" dirty="0">
                <a:latin typeface="Calibri Light" panose="020F0502020204030204" pitchFamily="34" charset="0"/>
                <a:cs typeface="Calibri Light" panose="020F0502020204030204" pitchFamily="34" charset="0"/>
              </a:rPr>
              <a:t>Model Based</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46</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947293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Strategy</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Basic idea</a:t>
            </a:r>
          </a:p>
          <a:p>
            <a:pPr lvl="1"/>
            <a:r>
              <a:rPr lang="en-US" sz="2000" dirty="0">
                <a:latin typeface="Calibri Light" panose="020F0502020204030204" pitchFamily="34" charset="0"/>
                <a:cs typeface="Calibri Light" panose="020F0502020204030204" pitchFamily="34" charset="0"/>
              </a:rPr>
              <a:t>Learn a model</a:t>
            </a:r>
          </a:p>
          <a:p>
            <a:pPr lvl="2"/>
            <a:r>
              <a:rPr lang="en-US" dirty="0">
                <a:latin typeface="Calibri Light" panose="020F0502020204030204" pitchFamily="34" charset="0"/>
                <a:cs typeface="Calibri Light" panose="020F0502020204030204" pitchFamily="34" charset="0"/>
              </a:rPr>
              <a:t>For a MDP this means learning the state transition function and reward function</a:t>
            </a:r>
          </a:p>
          <a:p>
            <a:pPr lvl="2"/>
            <a:r>
              <a:rPr lang="en-US" dirty="0">
                <a:latin typeface="Calibri Light" panose="020F0502020204030204" pitchFamily="34" charset="0"/>
                <a:cs typeface="Calibri Light" panose="020F0502020204030204" pitchFamily="34" charset="0"/>
              </a:rPr>
              <a:t>Note that it may be given or need to be estimated</a:t>
            </a:r>
          </a:p>
          <a:p>
            <a:pPr lvl="1"/>
            <a:r>
              <a:rPr lang="en-US" sz="2000" dirty="0">
                <a:latin typeface="Calibri Light" panose="020F0502020204030204" pitchFamily="34" charset="0"/>
                <a:cs typeface="Calibri Light" panose="020F0502020204030204" pitchFamily="34" charset="0"/>
              </a:rPr>
              <a:t>Use the model to simulate various outcomes</a:t>
            </a:r>
          </a:p>
          <a:p>
            <a:pPr lvl="2"/>
            <a:r>
              <a:rPr lang="en-US" dirty="0">
                <a:latin typeface="Calibri Light" panose="020F0502020204030204" pitchFamily="34" charset="0"/>
                <a:cs typeface="Calibri Light" panose="020F0502020204030204" pitchFamily="34" charset="0"/>
              </a:rPr>
              <a:t>An alternative use of this is to use the model to generate data for a model free based method</a:t>
            </a:r>
          </a:p>
          <a:p>
            <a:pPr lvl="1"/>
            <a:r>
              <a:rPr lang="en-US" sz="2000" dirty="0">
                <a:latin typeface="Calibri Light" panose="020F0502020204030204" pitchFamily="34" charset="0"/>
                <a:cs typeface="Calibri Light" panose="020F0502020204030204" pitchFamily="34" charset="0"/>
              </a:rPr>
              <a:t>Choose an action that results in the best outcome</a:t>
            </a:r>
          </a:p>
          <a:p>
            <a:pPr lvl="2"/>
            <a:r>
              <a:rPr lang="en-US" dirty="0">
                <a:latin typeface="Calibri Light" panose="020F0502020204030204" pitchFamily="34" charset="0"/>
                <a:cs typeface="Calibri Light" panose="020F0502020204030204" pitchFamily="34" charset="0"/>
              </a:rPr>
              <a:t>Maybe directly from the simulations</a:t>
            </a:r>
          </a:p>
          <a:p>
            <a:pPr lvl="2"/>
            <a:r>
              <a:rPr lang="en-US" dirty="0">
                <a:latin typeface="Calibri Light" panose="020F0502020204030204" pitchFamily="34" charset="0"/>
                <a:cs typeface="Calibri Light" panose="020F0502020204030204" pitchFamily="34" charset="0"/>
              </a:rPr>
              <a:t>Maybe indirectly via a policy trained from the simulations</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When action selection is done via a tree view of states and transitions</a:t>
            </a:r>
          </a:p>
          <a:p>
            <a:pPr lvl="1"/>
            <a:r>
              <a:rPr lang="en-US" sz="2000" dirty="0">
                <a:latin typeface="Calibri Light" panose="020F0502020204030204" pitchFamily="34" charset="0"/>
                <a:cs typeface="Calibri Light" panose="020F0502020204030204" pitchFamily="34" charset="0"/>
              </a:rPr>
              <a:t>You need a method for deciding which nodes to assign a value to (what parts of the tree to explore)</a:t>
            </a:r>
          </a:p>
          <a:p>
            <a:pPr lvl="1"/>
            <a:r>
              <a:rPr lang="en-US" sz="2000" dirty="0">
                <a:latin typeface="Calibri Light" panose="020F0502020204030204" pitchFamily="34" charset="0"/>
                <a:cs typeface="Calibri Light" panose="020F0502020204030204" pitchFamily="34" charset="0"/>
              </a:rPr>
              <a:t>You need a method for valuing those nodes</a:t>
            </a:r>
          </a:p>
          <a:p>
            <a:pPr lvl="1"/>
            <a:r>
              <a:rPr lang="en-US" sz="2000" dirty="0">
                <a:latin typeface="Calibri Light" panose="020F0502020204030204" pitchFamily="34" charset="0"/>
                <a:cs typeface="Calibri Light" panose="020F0502020204030204" pitchFamily="34" charset="0"/>
              </a:rPr>
              <a:t>You need a method to select the next node based on the assigned values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47</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96481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How To Learn A Model</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 few possibilities</a:t>
            </a:r>
          </a:p>
          <a:p>
            <a:pPr lvl="1"/>
            <a:r>
              <a:rPr lang="en-US" sz="2000" dirty="0">
                <a:latin typeface="Calibri Light" panose="020F0502020204030204" pitchFamily="34" charset="0"/>
                <a:cs typeface="Calibri Light" panose="020F0502020204030204" pitchFamily="34" charset="0"/>
              </a:rPr>
              <a:t>Supervised learning</a:t>
            </a:r>
          </a:p>
          <a:p>
            <a:pPr lvl="1"/>
            <a:r>
              <a:rPr lang="en-US" sz="2000" dirty="0">
                <a:latin typeface="Calibri Light" panose="020F0502020204030204" pitchFamily="34" charset="0"/>
                <a:cs typeface="Calibri Light" panose="020F0502020204030204" pitchFamily="34" charset="0"/>
              </a:rPr>
              <a:t>Self play</a:t>
            </a:r>
          </a:p>
          <a:p>
            <a:pPr lvl="1"/>
            <a:r>
              <a:rPr lang="en-US" sz="2000" dirty="0">
                <a:latin typeface="Calibri Light" panose="020F0502020204030204" pitchFamily="34" charset="0"/>
                <a:cs typeface="Calibri Light" panose="020F0502020204030204" pitchFamily="34" charset="0"/>
              </a:rPr>
              <a:t>The model is given</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Note</a:t>
            </a:r>
          </a:p>
          <a:p>
            <a:pPr lvl="1"/>
            <a:r>
              <a:rPr lang="en-US" sz="2000" dirty="0">
                <a:latin typeface="Calibri Light" panose="020F0502020204030204" pitchFamily="34" charset="0"/>
                <a:cs typeface="Calibri Light" panose="020F0502020204030204" pitchFamily="34" charset="0"/>
              </a:rPr>
              <a:t>An inaccurate model can lead to sub optimal decisions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48</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921147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An Example Model Learning Algorithm</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Initialization</a:t>
            </a:r>
          </a:p>
          <a:p>
            <a:pPr lvl="1"/>
            <a:r>
              <a:rPr lang="en-US" sz="2000" dirty="0">
                <a:latin typeface="Calibri Light" panose="020F0502020204030204" pitchFamily="34" charset="0"/>
                <a:cs typeface="Calibri Light" panose="020F0502020204030204" pitchFamily="34" charset="0"/>
              </a:rPr>
              <a:t>Run a data collection policy </a:t>
            </a:r>
            <a:r>
              <a:rPr lang="en-US" sz="2000" dirty="0">
                <a:latin typeface="Calibri Light" panose="020F0502020204030204" pitchFamily="34" charset="0"/>
                <a:cs typeface="Calibri Light" panose="020F0502020204030204" pitchFamily="34" charset="0"/>
                <a:sym typeface="Symbol" pitchFamily="2" charset="2"/>
              </a:rPr>
              <a:t> to collect an initial dataset {(s, a, s’)</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r>
              <a:rPr lang="en-US" sz="2000" baseline="-25000" dirty="0">
                <a:latin typeface="Calibri Light" panose="020F0502020204030204" pitchFamily="34" charset="0"/>
                <a:cs typeface="Calibri Light" panose="020F0502020204030204" pitchFamily="34" charset="0"/>
                <a:sym typeface="Symbol" pitchFamily="2" charset="2"/>
              </a:rPr>
              <a:t>t=0:T-1</a:t>
            </a:r>
            <a:r>
              <a:rPr lang="en-US" sz="2000" dirty="0">
                <a:latin typeface="Calibri Light" panose="020F0502020204030204" pitchFamily="34" charset="0"/>
                <a:cs typeface="Calibri Light" panose="020F0502020204030204" pitchFamily="34" charset="0"/>
                <a:sym typeface="Symbol" pitchFamily="2" charset="2"/>
              </a:rPr>
              <a:t> </a:t>
            </a:r>
          </a:p>
          <a:p>
            <a:pPr lvl="2"/>
            <a:r>
              <a:rPr lang="en-US" dirty="0">
                <a:latin typeface="Calibri Light" panose="020F0502020204030204" pitchFamily="34" charset="0"/>
                <a:cs typeface="Calibri Light" panose="020F0502020204030204" pitchFamily="34" charset="0"/>
                <a:sym typeface="Symbol" pitchFamily="2" charset="2"/>
              </a:rPr>
              <a:t>s’ is used to indicate the next state</a:t>
            </a:r>
          </a:p>
          <a:p>
            <a:pPr lvl="2"/>
            <a:r>
              <a:rPr lang="en-US" dirty="0">
                <a:latin typeface="Calibri Light" panose="020F0502020204030204" pitchFamily="34" charset="0"/>
                <a:cs typeface="Calibri Light" panose="020F0502020204030204" pitchFamily="34" charset="0"/>
                <a:sym typeface="Symbol" pitchFamily="2" charset="2"/>
              </a:rPr>
              <a:t>Time can be continuous so t+1 wasn’t used</a:t>
            </a:r>
          </a:p>
          <a:p>
            <a:pPr lvl="1"/>
            <a:r>
              <a:rPr lang="en-US" sz="2000" dirty="0">
                <a:latin typeface="Calibri Light" panose="020F0502020204030204" pitchFamily="34" charset="0"/>
                <a:cs typeface="Calibri Light" panose="020F0502020204030204" pitchFamily="34" charset="0"/>
                <a:sym typeface="Symbol" pitchFamily="2" charset="2"/>
              </a:rPr>
              <a:t>Learn a state transition model </a:t>
            </a:r>
            <a:r>
              <a:rPr lang="en-US" sz="2000" dirty="0">
                <a:latin typeface="Calibri Light" panose="020F0502020204030204" pitchFamily="34" charset="0"/>
                <a:cs typeface="Calibri Light" panose="020F0502020204030204" pitchFamily="34" charset="0"/>
              </a:rPr>
              <a:t>f(s, a) via minimizing </a:t>
            </a:r>
            <a:r>
              <a:rPr lang="el-GR" sz="2000" dirty="0">
                <a:latin typeface="Calibri Light" panose="020F0502020204030204" pitchFamily="34" charset="0"/>
                <a:cs typeface="Calibri Light" panose="020F0502020204030204" pitchFamily="34" charset="0"/>
              </a:rPr>
              <a:t>Σ</a:t>
            </a:r>
            <a:r>
              <a:rPr lang="en-US" sz="2000" baseline="-25000" dirty="0">
                <a:latin typeface="Calibri Light" panose="020F0502020204030204" pitchFamily="34" charset="0"/>
                <a:cs typeface="Calibri Light" panose="020F0502020204030204" pitchFamily="34" charset="0"/>
              </a:rPr>
              <a:t>t=0:T-1</a:t>
            </a:r>
            <a:r>
              <a:rPr lang="en-US" sz="2000" dirty="0">
                <a:latin typeface="Calibri Light" panose="020F0502020204030204" pitchFamily="34" charset="0"/>
                <a:cs typeface="Calibri Light" panose="020F0502020204030204" pitchFamily="34" charset="0"/>
                <a:sym typeface="Symbol" pitchFamily="2" charset="2"/>
              </a:rPr>
              <a:t>||f(</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r>
              <a:rPr lang="en-US" sz="2000" baseline="30000" dirty="0">
                <a:latin typeface="Calibri Light" panose="020F0502020204030204" pitchFamily="34" charset="0"/>
                <a:cs typeface="Calibri Light" panose="020F0502020204030204" pitchFamily="34" charset="0"/>
                <a:sym typeface="Symbol" pitchFamily="2" charset="2"/>
              </a:rPr>
              <a:t>2</a:t>
            </a:r>
            <a:endParaRPr lang="en-US" sz="2000" baseline="-25000" dirty="0">
              <a:latin typeface="Calibri Light" panose="020F0502020204030204" pitchFamily="34" charset="0"/>
              <a:cs typeface="Calibri Light" panose="020F0502020204030204" pitchFamily="34" charset="0"/>
              <a:sym typeface="Symbol" pitchFamily="2" charset="2"/>
            </a:endParaRP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Loop indefinitely</a:t>
            </a:r>
          </a:p>
          <a:p>
            <a:pPr lvl="1"/>
            <a:r>
              <a:rPr lang="en-US" sz="2000" dirty="0">
                <a:latin typeface="Calibri Light" panose="020F0502020204030204" pitchFamily="34" charset="0"/>
                <a:cs typeface="Calibri Light" panose="020F0502020204030204" pitchFamily="34" charset="0"/>
                <a:sym typeface="Symbol" pitchFamily="2" charset="2"/>
              </a:rPr>
              <a:t>Loop for N steps</a:t>
            </a:r>
          </a:p>
          <a:p>
            <a:pPr lvl="2"/>
            <a:r>
              <a:rPr lang="en-US" dirty="0">
                <a:latin typeface="Calibri Light" panose="020F0502020204030204" pitchFamily="34" charset="0"/>
                <a:cs typeface="Calibri Light" panose="020F0502020204030204" pitchFamily="34" charset="0"/>
                <a:sym typeface="Symbol" pitchFamily="2" charset="2"/>
              </a:rPr>
              <a:t>Plan by using f(s, a) to look into the future and select an optimal action</a:t>
            </a:r>
          </a:p>
          <a:p>
            <a:pPr lvl="2"/>
            <a:r>
              <a:rPr lang="en-US" dirty="0">
                <a:latin typeface="Calibri Light" panose="020F0502020204030204" pitchFamily="34" charset="0"/>
                <a:cs typeface="Calibri Light" panose="020F0502020204030204" pitchFamily="34" charset="0"/>
                <a:sym typeface="Symbol" pitchFamily="2" charset="2"/>
              </a:rPr>
              <a:t>Execute the action and observe the resulting state s’</a:t>
            </a:r>
          </a:p>
          <a:p>
            <a:pPr lvl="3"/>
            <a:r>
              <a:rPr lang="en-US" sz="2000" dirty="0">
                <a:latin typeface="Calibri Light" panose="020F0502020204030204" pitchFamily="34" charset="0"/>
                <a:cs typeface="Calibri Light" panose="020F0502020204030204" pitchFamily="34" charset="0"/>
                <a:sym typeface="Symbol" pitchFamily="2" charset="2"/>
              </a:rPr>
              <a:t>This may or may not be the predicted next state based on the model accuracy</a:t>
            </a:r>
          </a:p>
          <a:p>
            <a:pPr lvl="2"/>
            <a:r>
              <a:rPr lang="en-US" dirty="0">
                <a:latin typeface="Calibri Light" panose="020F0502020204030204" pitchFamily="34" charset="0"/>
                <a:cs typeface="Calibri Light" panose="020F0502020204030204" pitchFamily="34" charset="0"/>
                <a:sym typeface="Symbol" pitchFamily="2" charset="2"/>
              </a:rPr>
              <a:t>Append the new piece of data (s, a, s’) to the dataset</a:t>
            </a:r>
            <a:endParaRPr lang="en-US"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sym typeface="Symbol" pitchFamily="2" charset="2"/>
              </a:rPr>
              <a:t>Update the state transition model </a:t>
            </a:r>
            <a:r>
              <a:rPr lang="en-US" sz="2000" dirty="0">
                <a:latin typeface="Calibri Light" panose="020F0502020204030204" pitchFamily="34" charset="0"/>
                <a:cs typeface="Calibri Light" panose="020F0502020204030204" pitchFamily="34" charset="0"/>
              </a:rPr>
              <a:t>f(s, a) via minimizing </a:t>
            </a:r>
            <a:r>
              <a:rPr lang="el-GR" sz="2000" dirty="0">
                <a:latin typeface="Calibri Light" panose="020F0502020204030204" pitchFamily="34" charset="0"/>
                <a:cs typeface="Calibri Light" panose="020F0502020204030204" pitchFamily="34" charset="0"/>
              </a:rPr>
              <a:t>Σ</a:t>
            </a:r>
            <a:r>
              <a:rPr lang="en-US" sz="2000" dirty="0">
                <a:latin typeface="Calibri Light" panose="020F0502020204030204" pitchFamily="34" charset="0"/>
                <a:cs typeface="Calibri Light" panose="020F0502020204030204" pitchFamily="34" charset="0"/>
                <a:sym typeface="Symbol" pitchFamily="2" charset="2"/>
              </a:rPr>
              <a:t>||f(</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r>
              <a:rPr lang="en-US" sz="2000" baseline="30000" dirty="0">
                <a:latin typeface="Calibri Light" panose="020F0502020204030204" pitchFamily="34" charset="0"/>
                <a:cs typeface="Calibri Light" panose="020F0502020204030204" pitchFamily="34" charset="0"/>
                <a:sym typeface="Symbol" pitchFamily="2" charset="2"/>
              </a:rPr>
              <a:t>2</a:t>
            </a:r>
            <a:r>
              <a:rPr lang="en-US" sz="2000" dirty="0">
                <a:latin typeface="Calibri Light" panose="020F0502020204030204" pitchFamily="34" charset="0"/>
                <a:cs typeface="Calibri Light" panose="020F0502020204030204" pitchFamily="34" charset="0"/>
                <a:sym typeface="Symbol" pitchFamily="2" charset="2"/>
              </a:rPr>
              <a:t> using the updated dataset</a:t>
            </a:r>
            <a:endParaRPr lang="en-US" sz="2000" baseline="30000" dirty="0">
              <a:latin typeface="Calibri Light" panose="020F0502020204030204" pitchFamily="34" charset="0"/>
              <a:cs typeface="Calibri Light" panose="020F0502020204030204" pitchFamily="34" charset="0"/>
              <a:sym typeface="Symbol" pitchFamily="2" charset="2"/>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49</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64849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Why Play Games?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Playing games requires making decisions</a:t>
            </a:r>
          </a:p>
          <a:p>
            <a:pPr lvl="1"/>
            <a:r>
              <a:rPr lang="en-US" sz="2000" dirty="0">
                <a:latin typeface="Calibri Light" panose="020F0502020204030204" pitchFamily="34" charset="0"/>
                <a:cs typeface="Calibri Light" panose="020F0502020204030204" pitchFamily="34" charset="0"/>
              </a:rPr>
              <a:t>Vision, speech and language were about extracting information from data</a:t>
            </a:r>
          </a:p>
          <a:p>
            <a:pPr lvl="1"/>
            <a:r>
              <a:rPr lang="en-US" sz="2000" dirty="0">
                <a:latin typeface="Calibri Light" panose="020F0502020204030204" pitchFamily="34" charset="0"/>
                <a:cs typeface="Calibri Light" panose="020F0502020204030204" pitchFamily="34" charset="0"/>
              </a:rPr>
              <a:t>But then what?  What do you do with the information you extracted?</a:t>
            </a:r>
          </a:p>
          <a:p>
            <a:pPr lvl="1"/>
            <a:r>
              <a:rPr lang="en-US" sz="2000" dirty="0">
                <a:latin typeface="Calibri Light" panose="020F0502020204030204" pitchFamily="34" charset="0"/>
                <a:cs typeface="Calibri Light" panose="020F0502020204030204" pitchFamily="34" charset="0"/>
              </a:rPr>
              <a:t>Frequently you want to make a decision based on it and take some action</a:t>
            </a:r>
          </a:p>
          <a:p>
            <a:pPr lvl="1"/>
            <a:r>
              <a:rPr lang="en-US" sz="2000" dirty="0">
                <a:latin typeface="Calibri Light" panose="020F0502020204030204" pitchFamily="34" charset="0"/>
                <a:cs typeface="Calibri Light" panose="020F0502020204030204" pitchFamily="34" charset="0"/>
              </a:rPr>
              <a:t>So we’ll look at how to make decisions in the context of games</a:t>
            </a:r>
          </a:p>
          <a:p>
            <a:pPr lvl="1"/>
            <a:r>
              <a:rPr lang="en-US" sz="2000" dirty="0">
                <a:latin typeface="Calibri Light" panose="020F0502020204030204" pitchFamily="34" charset="0"/>
                <a:cs typeface="Calibri Light" panose="020F0502020204030204" pitchFamily="34" charset="0"/>
              </a:rPr>
              <a:t>Realize, though, that it’s not a big jump to take the methods used for making decisions in games and apply them to controls, robotics, autonomous vehicles, ...</a:t>
            </a:r>
          </a:p>
          <a:p>
            <a:pPr lvl="1"/>
            <a:r>
              <a:rPr lang="en-US" sz="2000" dirty="0">
                <a:latin typeface="Calibri Light" panose="020F0502020204030204" pitchFamily="34" charset="0"/>
                <a:cs typeface="Calibri Light" panose="020F0502020204030204" pitchFamily="34" charset="0"/>
              </a:rPr>
              <a:t>However, it’s more fun to start with games so we’ll start with games and a question</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How do you learn to make decisions?</a:t>
            </a:r>
          </a:p>
          <a:p>
            <a:pPr lvl="1"/>
            <a:r>
              <a:rPr lang="en-US" sz="2000" dirty="0">
                <a:latin typeface="Calibri Light" panose="020F0502020204030204" pitchFamily="34" charset="0"/>
                <a:cs typeface="Calibri Light" panose="020F0502020204030204" pitchFamily="34" charset="0"/>
              </a:rPr>
              <a:t>Imitating someone who’s good at making decisions</a:t>
            </a:r>
          </a:p>
          <a:p>
            <a:pPr lvl="1"/>
            <a:r>
              <a:rPr lang="en-US" sz="2000" dirty="0">
                <a:latin typeface="Calibri Light" panose="020F0502020204030204" pitchFamily="34" charset="0"/>
                <a:cs typeface="Calibri Light" panose="020F0502020204030204" pitchFamily="34" charset="0"/>
              </a:rPr>
              <a:t>Passively observing the environment to learn what rewards different actions lead to</a:t>
            </a:r>
          </a:p>
          <a:p>
            <a:pPr lvl="1"/>
            <a:r>
              <a:rPr lang="en-US" sz="2000" dirty="0">
                <a:latin typeface="Calibri Light" panose="020F0502020204030204" pitchFamily="34" charset="0"/>
                <a:cs typeface="Calibri Light" panose="020F0502020204030204" pitchFamily="34" charset="0"/>
              </a:rPr>
              <a:t>Interacting with the environment to learn what rewards different actions lead to</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764742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Viewing Games As Trees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180611" cy="4752755"/>
          </a:xfrm>
        </p:spPr>
        <p:txBody>
          <a:bodyPr>
            <a:noAutofit/>
          </a:bodyPr>
          <a:lstStyle/>
          <a:p>
            <a:r>
              <a:rPr lang="en-US" sz="2400" dirty="0">
                <a:latin typeface="Calibri Light" panose="020F0502020204030204" pitchFamily="34" charset="0"/>
                <a:cs typeface="Calibri Light" panose="020F0502020204030204" pitchFamily="34" charset="0"/>
              </a:rPr>
              <a:t>Brushing aside a lot of important formalism of game theory (please consult a reference if interested) ...</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You can view a game as a tree</a:t>
            </a:r>
          </a:p>
          <a:p>
            <a:pPr lvl="1"/>
            <a:r>
              <a:rPr lang="en-US" sz="2000" dirty="0">
                <a:latin typeface="Calibri Light" panose="020F0502020204030204" pitchFamily="34" charset="0"/>
                <a:cs typeface="Calibri Light" panose="020F0502020204030204" pitchFamily="34" charset="0"/>
              </a:rPr>
              <a:t>Each node in the tree is a state in the game</a:t>
            </a:r>
          </a:p>
          <a:p>
            <a:pPr lvl="2"/>
            <a:r>
              <a:rPr lang="en-US" dirty="0">
                <a:latin typeface="Calibri Light" panose="020F0502020204030204" pitchFamily="34" charset="0"/>
                <a:cs typeface="Calibri Light" panose="020F0502020204030204" pitchFamily="34" charset="0"/>
              </a:rPr>
              <a:t>The root node is initial state</a:t>
            </a:r>
          </a:p>
          <a:p>
            <a:pPr lvl="2"/>
            <a:r>
              <a:rPr lang="en-US" dirty="0">
                <a:latin typeface="Calibri Light" panose="020F0502020204030204" pitchFamily="34" charset="0"/>
                <a:cs typeface="Calibri Light" panose="020F0502020204030204" pitchFamily="34" charset="0"/>
              </a:rPr>
              <a:t>A leaf node is a terminal state</a:t>
            </a:r>
          </a:p>
          <a:p>
            <a:pPr lvl="2"/>
            <a:r>
              <a:rPr lang="en-US" dirty="0">
                <a:latin typeface="Calibri Light" panose="020F0502020204030204" pitchFamily="34" charset="0"/>
                <a:cs typeface="Calibri Light" panose="020F0502020204030204" pitchFamily="34" charset="0"/>
              </a:rPr>
              <a:t>Nodes (states) have values</a:t>
            </a:r>
          </a:p>
          <a:p>
            <a:pPr lvl="1"/>
            <a:r>
              <a:rPr lang="en-US" sz="2000" dirty="0">
                <a:latin typeface="Calibri Light" panose="020F0502020204030204" pitchFamily="34" charset="0"/>
                <a:cs typeface="Calibri Light" panose="020F0502020204030204" pitchFamily="34" charset="0"/>
              </a:rPr>
              <a:t>A move is a transition from a node to a child node</a:t>
            </a:r>
          </a:p>
          <a:p>
            <a:pPr lvl="2"/>
            <a:r>
              <a:rPr lang="en-US" dirty="0">
                <a:latin typeface="Calibri Light" panose="020F0502020204030204" pitchFamily="34" charset="0"/>
                <a:cs typeface="Calibri Light" panose="020F0502020204030204" pitchFamily="34" charset="0"/>
              </a:rPr>
              <a:t>The number of child nodes is number of possible moves for the state</a:t>
            </a:r>
          </a:p>
          <a:p>
            <a:endParaRPr lang="en-US" sz="800" dirty="0">
              <a:latin typeface="Calibri Light" panose="020F0502020204030204" pitchFamily="34" charset="0"/>
              <a:cs typeface="Calibri Light" panose="020F0502020204030204" pitchFamily="34" charset="0"/>
            </a:endParaRPr>
          </a:p>
          <a:p>
            <a:pPr lvl="1"/>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50</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EC432809-010C-F14E-AF3F-DE14B3AB561D}"/>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http://incompleteideas.net/book/bookdraft2017nov5.pdf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8" name="Picture 7">
            <a:extLst>
              <a:ext uri="{FF2B5EF4-FFF2-40B4-BE49-F238E27FC236}">
                <a16:creationId xmlns:a16="http://schemas.microsoft.com/office/drawing/2014/main" id="{A72EE0CE-DD5B-9D46-BFCC-11142E21E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98" y="1605515"/>
            <a:ext cx="4572000" cy="4077730"/>
          </a:xfrm>
          <a:prstGeom prst="rect">
            <a:avLst/>
          </a:prstGeom>
        </p:spPr>
      </p:pic>
    </p:spTree>
    <p:extLst>
      <p:ext uri="{BB962C8B-B14F-4D97-AF65-F5344CB8AC3E}">
        <p14:creationId xmlns:p14="http://schemas.microsoft.com/office/powerpoint/2010/main" val="1903256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1201398" cy="761926"/>
          </a:xfrm>
        </p:spPr>
        <p:txBody>
          <a:bodyPr>
            <a:normAutofit/>
          </a:bodyPr>
          <a:lstStyle/>
          <a:p>
            <a:r>
              <a:rPr lang="en-US" dirty="0">
                <a:latin typeface="Calibri Light" panose="020F0502020204030204" pitchFamily="34" charset="0"/>
                <a:cs typeface="Calibri Light" panose="020F0502020204030204" pitchFamily="34" charset="0"/>
              </a:rPr>
              <a:t>Policy From Value Assignment And Tree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6487161" cy="4752755"/>
          </a:xfrm>
        </p:spPr>
        <p:txBody>
          <a:bodyPr>
            <a:noAutofit/>
          </a:bodyPr>
          <a:lstStyle/>
          <a:p>
            <a:r>
              <a:rPr lang="en-US" sz="2400" dirty="0">
                <a:latin typeface="Calibri Light" panose="020F0502020204030204" pitchFamily="34" charset="0"/>
                <a:cs typeface="Calibri Light" panose="020F0502020204030204" pitchFamily="34" charset="0"/>
              </a:rPr>
              <a:t>What is the optimal (move) child node to select?</a:t>
            </a:r>
          </a:p>
          <a:p>
            <a:pPr lvl="1"/>
            <a:r>
              <a:rPr lang="en-US" sz="2000" dirty="0">
                <a:latin typeface="Calibri Light" panose="020F0502020204030204" pitchFamily="34" charset="0"/>
                <a:cs typeface="Calibri Light" panose="020F0502020204030204" pitchFamily="34" charset="0"/>
              </a:rPr>
              <a:t>To answer this question you need to have a value assigned to each child node of the root node</a:t>
            </a:r>
          </a:p>
          <a:p>
            <a:pPr lvl="1"/>
            <a:r>
              <a:rPr lang="en-US" sz="2000" dirty="0">
                <a:latin typeface="Calibri Light" panose="020F0502020204030204" pitchFamily="34" charset="0"/>
                <a:cs typeface="Calibri Light" panose="020F0502020204030204" pitchFamily="34" charset="0"/>
              </a:rPr>
              <a:t>The optimal move would then be selecting the child node with the highest value</a:t>
            </a:r>
          </a:p>
          <a:p>
            <a:pPr lvl="1"/>
            <a:r>
              <a:rPr lang="en-US" sz="2000" dirty="0">
                <a:latin typeface="Calibri Light" panose="020F0502020204030204" pitchFamily="34" charset="0"/>
                <a:cs typeface="Calibri Light" panose="020F0502020204030204" pitchFamily="34" charset="0"/>
              </a:rPr>
              <a:t>To assign a value to a child node of the root node you need to understand the sub tree under that child</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The problem is that the sub tree becomes too large to fully expand in a brute force manner</a:t>
            </a:r>
          </a:p>
          <a:p>
            <a:pPr lvl="1"/>
            <a:r>
              <a:rPr lang="en-US" sz="2000" dirty="0">
                <a:latin typeface="Calibri Light" panose="020F0502020204030204" pitchFamily="34" charset="0"/>
                <a:cs typeface="Calibri Light" panose="020F0502020204030204" pitchFamily="34" charset="0"/>
              </a:rPr>
              <a:t>So you have to decide what parts of the tree you want to explore to help you decide what child node to select</a:t>
            </a:r>
          </a:p>
          <a:p>
            <a:pPr lvl="1"/>
            <a:r>
              <a:rPr lang="en-US" sz="2000" dirty="0">
                <a:latin typeface="Calibri Light" panose="020F0502020204030204" pitchFamily="34" charset="0"/>
                <a:cs typeface="Calibri Light" panose="020F0502020204030204" pitchFamily="34" charset="0"/>
              </a:rPr>
              <a:t>As such, the tree search method is a key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51</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B1A8CB2A-910D-F649-8F38-AF57AE99BFA9}"/>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http://incompleteideas.net/book/bookdraft2017nov5.pdf</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3F7025D0-869A-684D-B836-7E821BEA2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98" y="1605515"/>
            <a:ext cx="4572000" cy="4077730"/>
          </a:xfrm>
          <a:prstGeom prst="rect">
            <a:avLst/>
          </a:prstGeom>
        </p:spPr>
      </p:pic>
    </p:spTree>
    <p:extLst>
      <p:ext uri="{BB962C8B-B14F-4D97-AF65-F5344CB8AC3E}">
        <p14:creationId xmlns:p14="http://schemas.microsoft.com/office/powerpoint/2010/main" val="2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Fixed Depth Expansion + Value Estimation</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6487161" cy="4752755"/>
          </a:xfrm>
        </p:spPr>
        <p:txBody>
          <a:bodyPr>
            <a:noAutofit/>
          </a:bodyPr>
          <a:lstStyle/>
          <a:p>
            <a:r>
              <a:rPr lang="en-US" sz="2400" dirty="0">
                <a:latin typeface="Calibri Light" panose="020F0502020204030204" pitchFamily="34" charset="0"/>
                <a:cs typeface="Calibri Light" panose="020F0502020204030204" pitchFamily="34" charset="0"/>
              </a:rPr>
              <a:t>Consider a minimax strategy for selecting the next move (best child node) in a zero sum game</a:t>
            </a:r>
          </a:p>
          <a:p>
            <a:pPr lvl="1"/>
            <a:r>
              <a:rPr lang="en-US" sz="2000" dirty="0">
                <a:latin typeface="Calibri Light" panose="020F0502020204030204" pitchFamily="34" charset="0"/>
                <a:cs typeface="Calibri Light" panose="020F0502020204030204" pitchFamily="34" charset="0"/>
              </a:rPr>
              <a:t>Assume your opponent plays optimally</a:t>
            </a:r>
          </a:p>
          <a:p>
            <a:pPr lvl="1"/>
            <a:r>
              <a:rPr lang="en-US" sz="2000" dirty="0">
                <a:latin typeface="Calibri Light" panose="020F0502020204030204" pitchFamily="34" charset="0"/>
                <a:cs typeface="Calibri Light" panose="020F0502020204030204" pitchFamily="34" charset="0"/>
              </a:rPr>
              <a:t>You choose the strategy that maximizes your reward assuming that your opponent plays to minimize your reward (maximize their reward)</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To solve this you would like to expand the full game tree from root to all leaves</a:t>
            </a:r>
          </a:p>
          <a:p>
            <a:pPr lvl="1"/>
            <a:r>
              <a:rPr lang="en-US" sz="2000" dirty="0">
                <a:latin typeface="Calibri Light" panose="020F0502020204030204" pitchFamily="34" charset="0"/>
                <a:cs typeface="Calibri Light" panose="020F0502020204030204" pitchFamily="34" charset="0"/>
              </a:rPr>
              <a:t>But since you can’t, you instead fully expand the tree to a fixed depth corresponding to D moves</a:t>
            </a:r>
          </a:p>
          <a:p>
            <a:pPr lvl="1"/>
            <a:r>
              <a:rPr lang="en-US" sz="2000" dirty="0">
                <a:latin typeface="Calibri Light" panose="020F0502020204030204" pitchFamily="34" charset="0"/>
                <a:cs typeface="Calibri Light" panose="020F0502020204030204" pitchFamily="34" charset="0"/>
              </a:rPr>
              <a:t>Then use Monte Carlo rollouts or other methods to estimate the value of all nodes at depth D, effectively treating them as leaves</a:t>
            </a:r>
          </a:p>
          <a:p>
            <a:pPr lvl="1"/>
            <a:r>
              <a:rPr lang="en-US" sz="2000" dirty="0">
                <a:latin typeface="Calibri Light" panose="020F0502020204030204" pitchFamily="34" charset="0"/>
                <a:cs typeface="Calibri Light" panose="020F0502020204030204" pitchFamily="34" charset="0"/>
              </a:rPr>
              <a:t>Then apply minimax strategy from here</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52</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104274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Alpha Beta Pruning To Reduce The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4480561" cy="4752755"/>
          </a:xfrm>
        </p:spPr>
        <p:txBody>
          <a:bodyPr>
            <a:noAutofit/>
          </a:bodyPr>
          <a:lstStyle/>
          <a:p>
            <a:r>
              <a:rPr lang="en-US" sz="2400" dirty="0">
                <a:latin typeface="Calibri Light" panose="020F0502020204030204" pitchFamily="34" charset="0"/>
                <a:cs typeface="Calibri Light" panose="020F0502020204030204" pitchFamily="34" charset="0"/>
              </a:rPr>
              <a:t>Alpha beta pruning is a depth first method that decreases the number of nodes searched by the minimax algorithm via pruning the tree</a:t>
            </a:r>
          </a:p>
          <a:p>
            <a:pPr lvl="1"/>
            <a:r>
              <a:rPr lang="en-US" sz="2000" dirty="0">
                <a:latin typeface="Calibri Light" panose="020F0502020204030204" pitchFamily="34" charset="0"/>
                <a:cs typeface="Calibri Light" panose="020F0502020204030204" pitchFamily="34" charset="0"/>
              </a:rPr>
              <a:t>Sub trees are pruned if a better move is available (a player would never choose that sub tree)</a:t>
            </a:r>
          </a:p>
          <a:p>
            <a:pPr lvl="1"/>
            <a:r>
              <a:rPr lang="en-US" sz="2000" dirty="0">
                <a:latin typeface="Calibri Light" panose="020F0502020204030204" pitchFamily="34" charset="0"/>
                <a:cs typeface="Calibri Light" panose="020F0502020204030204" pitchFamily="34" charset="0"/>
              </a:rPr>
              <a:t>This implies that values for leaves are known (or estimated)</a:t>
            </a:r>
          </a:p>
          <a:p>
            <a:pPr lvl="1"/>
            <a:r>
              <a:rPr lang="en-US" sz="2000" dirty="0">
                <a:latin typeface="Calibri Light" panose="020F0502020204030204" pitchFamily="34" charset="0"/>
                <a:cs typeface="Calibri Light" panose="020F0502020204030204" pitchFamily="34" charset="0"/>
              </a:rPr>
              <a:t>Alpha = the min score that the maximizing player is assured of</a:t>
            </a:r>
          </a:p>
          <a:p>
            <a:pPr lvl="1"/>
            <a:r>
              <a:rPr lang="en-US" sz="2000" dirty="0">
                <a:latin typeface="Calibri Light" panose="020F0502020204030204" pitchFamily="34" charset="0"/>
                <a:cs typeface="Calibri Light" panose="020F0502020204030204" pitchFamily="34" charset="0"/>
              </a:rPr>
              <a:t>Beta  = the max score that the minimizing player is assured of</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53</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F0CBDB31-8A94-5B42-ADBD-4BED661B6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605515"/>
            <a:ext cx="6400800" cy="2514600"/>
          </a:xfrm>
          <a:prstGeom prst="rect">
            <a:avLst/>
          </a:prstGeom>
        </p:spPr>
      </p:pic>
      <p:sp>
        <p:nvSpPr>
          <p:cNvPr id="8" name="Rectangle 7">
            <a:extLst>
              <a:ext uri="{FF2B5EF4-FFF2-40B4-BE49-F238E27FC236}">
                <a16:creationId xmlns:a16="http://schemas.microsoft.com/office/drawing/2014/main" id="{F54031B1-4C2E-304D-A15C-C0868EF21315}"/>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https://www.geeksforgeeks.org/minimax-algorithm-in-game-theory-set-4-alpha-beta-pruning/</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327677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Monte Carlo Tree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 different (not minimax) tree search strategy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Basic idea</a:t>
            </a:r>
          </a:p>
          <a:p>
            <a:pPr lvl="1"/>
            <a:r>
              <a:rPr lang="en-US" sz="2000" dirty="0">
                <a:latin typeface="Calibri Light" panose="020F0502020204030204" pitchFamily="34" charset="0"/>
                <a:cs typeface="Calibri Light" panose="020F0502020204030204" pitchFamily="34" charset="0"/>
              </a:rPr>
              <a:t>Use MCTS to assign to a subset of all possible nodes</a:t>
            </a:r>
          </a:p>
          <a:p>
            <a:pPr lvl="2"/>
            <a:r>
              <a:rPr lang="en-US" dirty="0">
                <a:latin typeface="Calibri Light" panose="020F0502020204030204" pitchFamily="34" charset="0"/>
                <a:cs typeface="Calibri Light" panose="020F0502020204030204" pitchFamily="34" charset="0"/>
              </a:rPr>
              <a:t>A total simulation reward Q</a:t>
            </a:r>
          </a:p>
          <a:p>
            <a:pPr lvl="2"/>
            <a:r>
              <a:rPr lang="en-US" dirty="0">
                <a:latin typeface="Calibri Light" panose="020F0502020204030204" pitchFamily="34" charset="0"/>
                <a:cs typeface="Calibri Light" panose="020F0502020204030204" pitchFamily="34" charset="0"/>
              </a:rPr>
              <a:t>A total number of visits N</a:t>
            </a:r>
          </a:p>
          <a:p>
            <a:pPr lvl="1"/>
            <a:r>
              <a:rPr lang="en-US" sz="2000" dirty="0">
                <a:latin typeface="Calibri Light" panose="020F0502020204030204" pitchFamily="34" charset="0"/>
                <a:cs typeface="Calibri Light" panose="020F0502020204030204" pitchFamily="34" charset="0"/>
              </a:rPr>
              <a:t>Note</a:t>
            </a:r>
          </a:p>
          <a:p>
            <a:pPr lvl="2"/>
            <a:r>
              <a:rPr lang="en-US" dirty="0">
                <a:latin typeface="Calibri Light" panose="020F0502020204030204" pitchFamily="34" charset="0"/>
                <a:cs typeface="Calibri Light" panose="020F0502020204030204" pitchFamily="34" charset="0"/>
              </a:rPr>
              <a:t>All possible nodes includes all possible paths from the root node to all termination states</a:t>
            </a:r>
          </a:p>
          <a:p>
            <a:pPr lvl="2"/>
            <a:r>
              <a:rPr lang="en-US" dirty="0">
                <a:latin typeface="Calibri Light" panose="020F0502020204030204" pitchFamily="34" charset="0"/>
                <a:cs typeface="Calibri Light" panose="020F0502020204030204" pitchFamily="34" charset="0"/>
              </a:rPr>
              <a:t>The subset includes all child nodes of the root node (all possible moves from the current state)</a:t>
            </a:r>
          </a:p>
          <a:p>
            <a:pPr lvl="1"/>
            <a:r>
              <a:rPr lang="en-US" sz="2000" dirty="0">
                <a:latin typeface="Calibri Light" panose="020F0502020204030204" pitchFamily="34" charset="0"/>
                <a:cs typeface="Calibri Light" panose="020F0502020204030204" pitchFamily="34" charset="0"/>
              </a:rPr>
              <a:t>Select a move corresponding to a child node of the root node</a:t>
            </a:r>
          </a:p>
          <a:p>
            <a:pPr lvl="2"/>
            <a:r>
              <a:rPr lang="en-US" dirty="0">
                <a:latin typeface="Calibri Light" panose="020F0502020204030204" pitchFamily="34" charset="0"/>
                <a:cs typeface="Calibri Light" panose="020F0502020204030204" pitchFamily="34" charset="0"/>
              </a:rPr>
              <a:t>Typically the most visited child</a:t>
            </a:r>
          </a:p>
          <a:p>
            <a:pPr lvl="2"/>
            <a:r>
              <a:rPr lang="en-US" dirty="0">
                <a:latin typeface="Calibri Light" panose="020F0502020204030204" pitchFamily="34" charset="0"/>
                <a:cs typeface="Calibri Light" panose="020F0502020204030204" pitchFamily="34" charset="0"/>
              </a:rPr>
              <a:t>That corresponds to the most explored state</a:t>
            </a:r>
          </a:p>
          <a:p>
            <a:pPr lvl="2"/>
            <a:r>
              <a:rPr lang="en-US" dirty="0">
                <a:latin typeface="Calibri Light" panose="020F0502020204030204" pitchFamily="34" charset="0"/>
                <a:cs typeface="Calibri Light" panose="020F0502020204030204" pitchFamily="34" charset="0"/>
              </a:rPr>
              <a:t>Noting that MCTS explores more promising states more of the time (will see soon)</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54</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9366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Monte Carlo Tree Search</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55</a:t>
            </a:fld>
            <a:endParaRPr lang="en-US" dirty="0">
              <a:latin typeface="Calibri Light" panose="020F0502020204030204" pitchFamily="34" charset="0"/>
              <a:cs typeface="Calibri Light" panose="020F0502020204030204" pitchFamily="34" charset="0"/>
            </a:endParaRPr>
          </a:p>
        </p:txBody>
      </p:sp>
      <p:pic>
        <p:nvPicPr>
          <p:cNvPr id="9" name="Picture 8">
            <a:extLst>
              <a:ext uri="{FF2B5EF4-FFF2-40B4-BE49-F238E27FC236}">
                <a16:creationId xmlns:a16="http://schemas.microsoft.com/office/drawing/2014/main" id="{7EC6BE55-D894-F64C-BAE3-798D3D31D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49" y="1446880"/>
            <a:ext cx="7073501" cy="4572000"/>
          </a:xfrm>
          <a:prstGeom prst="rect">
            <a:avLst/>
          </a:prstGeom>
        </p:spPr>
      </p:pic>
      <p:sp>
        <p:nvSpPr>
          <p:cNvPr id="10" name="Rectangle 9">
            <a:extLst>
              <a:ext uri="{FF2B5EF4-FFF2-40B4-BE49-F238E27FC236}">
                <a16:creationId xmlns:a16="http://schemas.microsoft.com/office/drawing/2014/main" id="{DA888E5C-6221-F740-8FDB-C185B3C257FF}"/>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http://incompleteideas.net/book/bookdraft2017nov5.pdf</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819290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Monte Carlo Tree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Definition:  (non) fully expanded node</a:t>
            </a:r>
          </a:p>
          <a:p>
            <a:pPr lvl="1"/>
            <a:r>
              <a:rPr lang="en-US" sz="2000" dirty="0">
                <a:latin typeface="Calibri Light" panose="020F0502020204030204" pitchFamily="34" charset="0"/>
                <a:cs typeface="Calibri Light" panose="020F0502020204030204" pitchFamily="34" charset="0"/>
              </a:rPr>
              <a:t>A node in which all of it’s children have (not) been visited</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Step 1:  Select an unvisited node</a:t>
            </a:r>
          </a:p>
          <a:p>
            <a:pPr lvl="1"/>
            <a:r>
              <a:rPr lang="en-US" sz="2000" dirty="0">
                <a:latin typeface="Calibri Light" panose="020F0502020204030204" pitchFamily="34" charset="0"/>
                <a:cs typeface="Calibri Light" panose="020F0502020204030204" pitchFamily="34" charset="0"/>
              </a:rPr>
              <a:t>Start at the root</a:t>
            </a:r>
          </a:p>
          <a:p>
            <a:pPr lvl="1"/>
            <a:r>
              <a:rPr lang="en-US" sz="2000" dirty="0">
                <a:latin typeface="Calibri Light" panose="020F0502020204030204" pitchFamily="34" charset="0"/>
                <a:cs typeface="Calibri Light" panose="020F0502020204030204" pitchFamily="34" charset="0"/>
              </a:rPr>
              <a:t>Search for a non fully expanded node (nota bene)</a:t>
            </a:r>
          </a:p>
          <a:p>
            <a:pPr lvl="2"/>
            <a:r>
              <a:rPr lang="en-US" dirty="0">
                <a:latin typeface="Calibri Light" panose="020F0502020204030204" pitchFamily="34" charset="0"/>
                <a:cs typeface="Calibri Light" panose="020F0502020204030204" pitchFamily="34" charset="0"/>
              </a:rPr>
              <a:t>If the current node is fully expanded then choose it’s child with the highest UCT and repeat the search from there</a:t>
            </a:r>
          </a:p>
          <a:p>
            <a:pPr lvl="3"/>
            <a:r>
              <a:rPr lang="en-US" sz="1600" dirty="0">
                <a:latin typeface="Calibri Light" panose="020F0502020204030204" pitchFamily="34" charset="0"/>
                <a:cs typeface="Calibri Light" panose="020F0502020204030204" pitchFamily="34" charset="0"/>
              </a:rPr>
              <a:t>UCT(node, parent) = Q(node)/N(node) + c*</a:t>
            </a:r>
            <a:r>
              <a:rPr lang="en-US" sz="1600" dirty="0" err="1">
                <a:latin typeface="Calibri Light" panose="020F0502020204030204" pitchFamily="34" charset="0"/>
                <a:cs typeface="Calibri Light" panose="020F0502020204030204" pitchFamily="34" charset="0"/>
              </a:rPr>
              <a:t>sqrt</a:t>
            </a:r>
            <a:r>
              <a:rPr lang="en-US" sz="1600" dirty="0">
                <a:latin typeface="Calibri Light" panose="020F0502020204030204" pitchFamily="34" charset="0"/>
                <a:cs typeface="Calibri Light" panose="020F0502020204030204" pitchFamily="34" charset="0"/>
              </a:rPr>
              <a:t>(log(N(parent))/N(node))</a:t>
            </a:r>
          </a:p>
          <a:p>
            <a:pPr lvl="3"/>
            <a:r>
              <a:rPr lang="en-US" sz="1600" dirty="0">
                <a:latin typeface="Calibri Light" panose="020F0502020204030204" pitchFamily="34" charset="0"/>
                <a:cs typeface="Calibri Light" panose="020F0502020204030204" pitchFamily="34" charset="0"/>
              </a:rPr>
              <a:t>1st term favors exploitation</a:t>
            </a:r>
          </a:p>
          <a:p>
            <a:pPr lvl="3"/>
            <a:r>
              <a:rPr lang="en-US" sz="1600" dirty="0">
                <a:latin typeface="Calibri Light" panose="020F0502020204030204" pitchFamily="34" charset="0"/>
                <a:cs typeface="Calibri Light" panose="020F0502020204030204" pitchFamily="34" charset="0"/>
              </a:rPr>
              <a:t>2nd term favors exploration (prevents collapse to greedy)</a:t>
            </a:r>
          </a:p>
          <a:p>
            <a:pPr lvl="3"/>
            <a:r>
              <a:rPr lang="en-US" sz="1600" dirty="0">
                <a:latin typeface="Calibri Light" panose="020F0502020204030204" pitchFamily="34" charset="0"/>
                <a:cs typeface="Calibri Light" panose="020F0502020204030204" pitchFamily="34" charset="0"/>
              </a:rPr>
              <a:t>c is a constant to balance between the exploitation and exploration</a:t>
            </a:r>
          </a:p>
          <a:p>
            <a:pPr lvl="3"/>
            <a:r>
              <a:rPr lang="en-US" sz="1600" dirty="0">
                <a:latin typeface="Calibri Light" panose="020F0502020204030204" pitchFamily="34" charset="0"/>
                <a:cs typeface="Calibri Light" panose="020F0502020204030204" pitchFamily="34" charset="0"/>
              </a:rPr>
              <a:t>There are variants of this</a:t>
            </a:r>
          </a:p>
          <a:p>
            <a:pPr lvl="2"/>
            <a:r>
              <a:rPr lang="en-US" dirty="0">
                <a:latin typeface="Calibri Light" panose="020F0502020204030204" pitchFamily="34" charset="0"/>
                <a:cs typeface="Calibri Light" panose="020F0502020204030204" pitchFamily="34" charset="0"/>
              </a:rPr>
              <a:t>If the current node is not fully expanded then stop (you found a non fully expanded node)</a:t>
            </a:r>
          </a:p>
          <a:p>
            <a:pPr lvl="1"/>
            <a:r>
              <a:rPr lang="en-US" sz="2000" dirty="0">
                <a:latin typeface="Calibri Light" panose="020F0502020204030204" pitchFamily="34" charset="0"/>
                <a:cs typeface="Calibri Light" panose="020F0502020204030204" pitchFamily="34" charset="0"/>
              </a:rPr>
              <a:t>Select an unvisited child of the non fully expanded node</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56</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673496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Monte Carlo Tree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Step 2:  Simulate the selected unvisited node to get a value</a:t>
            </a:r>
          </a:p>
          <a:p>
            <a:pPr lvl="1"/>
            <a:r>
              <a:rPr lang="en-US" sz="2000" dirty="0">
                <a:latin typeface="Calibri Light" panose="020F0502020204030204" pitchFamily="34" charset="0"/>
                <a:cs typeface="Calibri Light" panose="020F0502020204030204" pitchFamily="34" charset="0"/>
              </a:rPr>
              <a:t>Need a policy to chose moves (can be random or better) or another method to estimate a value</a:t>
            </a:r>
          </a:p>
          <a:p>
            <a:pPr lvl="1"/>
            <a:r>
              <a:rPr lang="en-US" sz="2000" dirty="0">
                <a:latin typeface="Calibri Light" panose="020F0502020204030204" pitchFamily="34" charset="0"/>
                <a:cs typeface="Calibri Light" panose="020F0502020204030204" pitchFamily="34" charset="0"/>
              </a:rPr>
              <a:t>Mark this node as visited</a:t>
            </a:r>
          </a:p>
          <a:p>
            <a:pPr lvl="1"/>
            <a:r>
              <a:rPr lang="en-US" sz="2000" dirty="0">
                <a:latin typeface="Calibri Light" panose="020F0502020204030204" pitchFamily="34" charset="0"/>
                <a:cs typeface="Calibri Light" panose="020F0502020204030204" pitchFamily="34" charset="0"/>
              </a:rPr>
              <a:t>A lower node through which the simulation passes is still considered unvisited</a:t>
            </a:r>
          </a:p>
          <a:p>
            <a:pPr lvl="1"/>
            <a:r>
              <a:rPr lang="en-US" sz="2000" dirty="0">
                <a:latin typeface="Calibri Light" panose="020F0502020204030204" pitchFamily="34" charset="0"/>
                <a:cs typeface="Calibri Light" panose="020F0502020204030204" pitchFamily="34" charset="0"/>
              </a:rPr>
              <a:t>If all children of the parent are visited then mark the parent as fully expanded</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Step 3:  Back propagate (not calculus) the value from the selected node to the root and update encountered node statistics along the way</a:t>
            </a:r>
          </a:p>
          <a:p>
            <a:pPr lvl="1"/>
            <a:r>
              <a:rPr lang="en-US" sz="2000" dirty="0">
                <a:latin typeface="Calibri Light" panose="020F0502020204030204" pitchFamily="34" charset="0"/>
                <a:cs typeface="Calibri Light" panose="020F0502020204030204" pitchFamily="34" charset="0"/>
              </a:rPr>
              <a:t>Q(node) = total simulation reward (e.g., add new value to current value of node)</a:t>
            </a:r>
          </a:p>
          <a:p>
            <a:pPr lvl="1"/>
            <a:r>
              <a:rPr lang="en-US" sz="2000" dirty="0">
                <a:latin typeface="Calibri Light" panose="020F0502020204030204" pitchFamily="34" charset="0"/>
                <a:cs typeface="Calibri Light" panose="020F0502020204030204" pitchFamily="34" charset="0"/>
              </a:rPr>
              <a:t>N(node) = total number of visits (e.g., add 1 to the current value of the node)</a:t>
            </a:r>
          </a:p>
          <a:p>
            <a:endParaRPr lang="en-US" sz="8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Repeat steps 1 – 3 until sufficient statistics are built up / a time limit is reached</a:t>
            </a:r>
          </a:p>
          <a:p>
            <a:pPr lvl="1"/>
            <a:r>
              <a:rPr lang="en-US" sz="2000" dirty="0">
                <a:latin typeface="Calibri Light" panose="020F0502020204030204" pitchFamily="34" charset="0"/>
                <a:cs typeface="Calibri Light" panose="020F0502020204030204" pitchFamily="34" charset="0"/>
              </a:rPr>
              <a:t>Will have Q(node) and N(node) values for many nodes in the tree including all children of the root node (the current state)</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57</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260669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Monte Carlo Tree Search</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5489370" cy="4752755"/>
          </a:xfrm>
        </p:spPr>
        <p:txBody>
          <a:bodyPr>
            <a:noAutofit/>
          </a:bodyPr>
          <a:lstStyle/>
          <a:p>
            <a:r>
              <a:rPr lang="en-US" sz="2400" dirty="0">
                <a:latin typeface="Calibri Light" panose="020F0502020204030204" pitchFamily="34" charset="0"/>
                <a:cs typeface="Calibri Light" panose="020F0502020204030204" pitchFamily="34" charset="0"/>
              </a:rPr>
              <a:t>Step 4:  Select a move</a:t>
            </a:r>
          </a:p>
          <a:p>
            <a:pPr lvl="1"/>
            <a:r>
              <a:rPr lang="en-US" sz="2000" dirty="0">
                <a:latin typeface="Calibri Light" panose="020F0502020204030204" pitchFamily="34" charset="0"/>
                <a:cs typeface="Calibri Light" panose="020F0502020204030204" pitchFamily="34" charset="0"/>
              </a:rPr>
              <a:t>Effectively, creating a policy from the tree</a:t>
            </a:r>
          </a:p>
          <a:p>
            <a:pPr lvl="1"/>
            <a:r>
              <a:rPr lang="en-US" sz="2000" dirty="0">
                <a:latin typeface="Calibri Light" panose="020F0502020204030204" pitchFamily="34" charset="0"/>
                <a:cs typeface="Calibri Light" panose="020F0502020204030204" pitchFamily="34" charset="0"/>
              </a:rPr>
              <a:t>Effectively, choosing a child of the root</a:t>
            </a:r>
          </a:p>
          <a:p>
            <a:pPr lvl="1"/>
            <a:r>
              <a:rPr lang="en-US" sz="2000" dirty="0">
                <a:latin typeface="Calibri Light" panose="020F0502020204030204" pitchFamily="34" charset="0"/>
                <a:cs typeface="Calibri Light" panose="020F0502020204030204" pitchFamily="34" charset="0"/>
              </a:rPr>
              <a:t>Typically the child with the highest number of visits</a:t>
            </a:r>
          </a:p>
          <a:p>
            <a:pPr lvl="1"/>
            <a:r>
              <a:rPr lang="en-US" sz="2000" dirty="0">
                <a:latin typeface="Calibri Light" panose="020F0502020204030204" pitchFamily="34" charset="0"/>
                <a:cs typeface="Calibri Light" panose="020F0502020204030204" pitchFamily="34" charset="0"/>
              </a:rPr>
              <a:t>This is the most explored move</a:t>
            </a:r>
          </a:p>
          <a:p>
            <a:pPr lvl="1"/>
            <a:r>
              <a:rPr lang="en-US" sz="2000" dirty="0">
                <a:latin typeface="Calibri Light" panose="020F0502020204030204" pitchFamily="34" charset="0"/>
                <a:cs typeface="Calibri Light" panose="020F0502020204030204" pitchFamily="34" charset="0"/>
              </a:rPr>
              <a:t>MCTS biases exploration towards more favorable moves</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Computation note</a:t>
            </a:r>
          </a:p>
          <a:p>
            <a:pPr lvl="1"/>
            <a:r>
              <a:rPr lang="en-US" sz="2000" dirty="0">
                <a:latin typeface="Calibri Light" panose="020F0502020204030204" pitchFamily="34" charset="0"/>
                <a:cs typeface="Calibri Light" panose="020F0502020204030204" pitchFamily="34" charset="0"/>
              </a:rPr>
              <a:t>It’s likely possible to reuse parts of the previously created tree for the next move</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58</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EBE82508-A252-074F-9860-9BF03F624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98" y="1605515"/>
            <a:ext cx="5486400" cy="3948157"/>
          </a:xfrm>
          <a:prstGeom prst="rect">
            <a:avLst/>
          </a:prstGeom>
        </p:spPr>
      </p:pic>
      <p:sp>
        <p:nvSpPr>
          <p:cNvPr id="8" name="Rectangle 7">
            <a:extLst>
              <a:ext uri="{FF2B5EF4-FFF2-40B4-BE49-F238E27FC236}">
                <a16:creationId xmlns:a16="http://schemas.microsoft.com/office/drawing/2014/main" id="{9047F0A6-D748-9D49-B1CC-0624AB095920}"/>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https://ieeexplore.ieee.org/document/6145622</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446156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938521" cy="4752755"/>
          </a:xfrm>
        </p:spPr>
        <p:txBody>
          <a:bodyPr>
            <a:noAutofit/>
          </a:bodyPr>
          <a:lstStyle/>
          <a:p>
            <a:r>
              <a:rPr lang="en-US" sz="2000" dirty="0">
                <a:latin typeface="Calibri Light" panose="020F0502020204030204" pitchFamily="34" charset="0"/>
                <a:cs typeface="Calibri Light" panose="020F0502020204030204" pitchFamily="34" charset="0"/>
              </a:rPr>
              <a:t>Problem</a:t>
            </a:r>
          </a:p>
          <a:p>
            <a:pPr lvl="1"/>
            <a:r>
              <a:rPr lang="en-US" sz="1600" dirty="0">
                <a:latin typeface="Calibri Light" panose="020F0502020204030204" pitchFamily="34" charset="0"/>
                <a:cs typeface="Calibri Light" panose="020F0502020204030204" pitchFamily="34" charset="0"/>
              </a:rPr>
              <a:t>There’s an optimal value for every board state that represents the outcome of the game assuming perfect play</a:t>
            </a:r>
          </a:p>
          <a:p>
            <a:pPr lvl="1"/>
            <a:r>
              <a:rPr lang="en-US" sz="1600" dirty="0">
                <a:latin typeface="Calibri Light" panose="020F0502020204030204" pitchFamily="34" charset="0"/>
                <a:cs typeface="Calibri Light" panose="020F0502020204030204" pitchFamily="34" charset="0"/>
              </a:rPr>
              <a:t>Given ~ b = 250 possible moves per turn (breadth) and ~ d = 150 turns (depth) in a typical game an exhaustive search of </a:t>
            </a:r>
            <a:r>
              <a:rPr lang="en-US" sz="1600" dirty="0" err="1">
                <a:latin typeface="Calibri Light" panose="020F0502020204030204" pitchFamily="34" charset="0"/>
                <a:cs typeface="Calibri Light" panose="020F0502020204030204" pitchFamily="34" charset="0"/>
              </a:rPr>
              <a:t>b</a:t>
            </a:r>
            <a:r>
              <a:rPr lang="en-US" sz="1600" baseline="30000" dirty="0" err="1">
                <a:latin typeface="Calibri Light" panose="020F0502020204030204" pitchFamily="34" charset="0"/>
                <a:cs typeface="Calibri Light" panose="020F0502020204030204" pitchFamily="34" charset="0"/>
              </a:rPr>
              <a:t>d</a:t>
            </a:r>
            <a:r>
              <a:rPr lang="en-US" sz="1600" dirty="0">
                <a:latin typeface="Calibri Light" panose="020F0502020204030204" pitchFamily="34" charset="0"/>
                <a:cs typeface="Calibri Light" panose="020F0502020204030204" pitchFamily="34" charset="0"/>
              </a:rPr>
              <a:t> moves to determine the value of a state is infeasible</a:t>
            </a:r>
          </a:p>
          <a:p>
            <a:pPr lvl="1"/>
            <a:r>
              <a:rPr lang="en-US" sz="1600" dirty="0">
                <a:latin typeface="Calibri Light" panose="020F0502020204030204" pitchFamily="34" charset="0"/>
                <a:cs typeface="Calibri Light" panose="020F0502020204030204" pitchFamily="34" charset="0"/>
              </a:rPr>
              <a:t>So you need a way to reduce the breadth and depth of the tree</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Strategy</a:t>
            </a:r>
          </a:p>
          <a:p>
            <a:pPr lvl="1"/>
            <a:r>
              <a:rPr lang="en-US" sz="1600" dirty="0">
                <a:latin typeface="Calibri Light" panose="020F0502020204030204" pitchFamily="34" charset="0"/>
                <a:cs typeface="Calibri Light" panose="020F0502020204030204" pitchFamily="34" charset="0"/>
              </a:rPr>
              <a:t>To reduce the implicit breadth of the tree use a policy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to predict a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over the possible moves from an input board state and select the highest probability moves for exploration, effectively making the tree less wide</a:t>
            </a:r>
          </a:p>
          <a:p>
            <a:pPr lvl="1"/>
            <a:r>
              <a:rPr lang="en-US" sz="1600" dirty="0">
                <a:latin typeface="Calibri Light" panose="020F0502020204030204" pitchFamily="34" charset="0"/>
                <a:cs typeface="Calibri Light" panose="020F0502020204030204" pitchFamily="34" charset="0"/>
              </a:rPr>
              <a:t>To reduce the implicit depth of the tree use a value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to predict the value (game outcome) from an input board state, effectively making the tree less deep</a:t>
            </a:r>
          </a:p>
          <a:p>
            <a:pPr lvl="1"/>
            <a:r>
              <a:rPr lang="en-US" sz="1600" dirty="0">
                <a:latin typeface="Calibri Light" panose="020F0502020204030204" pitchFamily="34" charset="0"/>
                <a:cs typeface="Calibri Light" panose="020F0502020204030204" pitchFamily="34" charset="0"/>
              </a:rPr>
              <a:t>Combine the policy and value </a:t>
            </a:r>
            <a:r>
              <a:rPr lang="en-US" sz="1600" dirty="0" err="1">
                <a:latin typeface="Calibri Light" panose="020F0502020204030204" pitchFamily="34" charset="0"/>
                <a:cs typeface="Calibri Light" panose="020F0502020204030204" pitchFamily="34" charset="0"/>
              </a:rPr>
              <a:t>xNNs</a:t>
            </a:r>
            <a:r>
              <a:rPr lang="en-US" sz="1600" dirty="0">
                <a:latin typeface="Calibri Light" panose="020F0502020204030204" pitchFamily="34" charset="0"/>
                <a:cs typeface="Calibri Light" panose="020F0502020204030204" pitchFamily="34" charset="0"/>
              </a:rPr>
              <a:t> with MCTS for training and game play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59</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407E37EB-41E0-754C-BDC2-D8B8C973B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8" y="1605515"/>
            <a:ext cx="5029200" cy="3352800"/>
          </a:xfrm>
          <a:prstGeom prst="rect">
            <a:avLst/>
          </a:prstGeom>
        </p:spPr>
      </p:pic>
      <p:sp>
        <p:nvSpPr>
          <p:cNvPr id="8" name="Rectangle 7">
            <a:extLst>
              <a:ext uri="{FF2B5EF4-FFF2-40B4-BE49-F238E27FC236}">
                <a16:creationId xmlns:a16="http://schemas.microsoft.com/office/drawing/2014/main" id="{A8D70FD8-3F5E-8D45-BB86-420F8AACA8F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https://www.wired.co.uk/article/alphago-deepmind-google-wins-lee-sedol</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4321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Reinforcement Learning</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13261313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There were many prior approaches to playing Go that achieved varying results but included important components of an overall effective strategy</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The Go slides will focus on 2 that achieved superhuman levels of play</a:t>
            </a:r>
          </a:p>
          <a:p>
            <a:pPr lvl="1"/>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(also known as </a:t>
            </a:r>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Fan)</a:t>
            </a:r>
          </a:p>
          <a:p>
            <a:pPr lvl="1"/>
            <a:r>
              <a:rPr lang="en-US" sz="2000" dirty="0" err="1">
                <a:solidFill>
                  <a:schemeClr val="bg1">
                    <a:lumMod val="75000"/>
                  </a:schemeClr>
                </a:solidFill>
                <a:latin typeface="Calibri Light" panose="020F0502020204030204" pitchFamily="34" charset="0"/>
                <a:cs typeface="Calibri Light" panose="020F0502020204030204" pitchFamily="34" charset="0"/>
              </a:rPr>
              <a:t>AlphaGo</a:t>
            </a:r>
            <a:r>
              <a:rPr lang="en-US" sz="2000" dirty="0">
                <a:solidFill>
                  <a:schemeClr val="bg1">
                    <a:lumMod val="75000"/>
                  </a:schemeClr>
                </a:solidFill>
                <a:latin typeface="Calibri Light" panose="020F0502020204030204" pitchFamily="34" charset="0"/>
                <a:cs typeface="Calibri Light" panose="020F0502020204030204" pitchFamily="34" charset="0"/>
              </a:rPr>
              <a:t> Lee</a:t>
            </a:r>
          </a:p>
          <a:p>
            <a:pPr lvl="1"/>
            <a:r>
              <a:rPr lang="en-US" sz="2000" dirty="0" err="1">
                <a:solidFill>
                  <a:schemeClr val="bg1">
                    <a:lumMod val="75000"/>
                  </a:schemeClr>
                </a:solidFill>
                <a:latin typeface="Calibri Light" panose="020F0502020204030204" pitchFamily="34" charset="0"/>
                <a:cs typeface="Calibri Light" panose="020F0502020204030204" pitchFamily="34" charset="0"/>
              </a:rPr>
              <a:t>AlphaGo</a:t>
            </a:r>
            <a:r>
              <a:rPr lang="en-US" sz="2000" dirty="0">
                <a:solidFill>
                  <a:schemeClr val="bg1">
                    <a:lumMod val="75000"/>
                  </a:schemeClr>
                </a:solidFill>
                <a:latin typeface="Calibri Light" panose="020F0502020204030204" pitchFamily="34" charset="0"/>
                <a:cs typeface="Calibri Light" panose="020F0502020204030204" pitchFamily="34" charset="0"/>
              </a:rPr>
              <a:t> Master</a:t>
            </a:r>
          </a:p>
          <a:p>
            <a:pPr lvl="1"/>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Zero</a:t>
            </a:r>
          </a:p>
          <a:p>
            <a:pPr lvl="1"/>
            <a:r>
              <a:rPr lang="en-US" sz="2000" dirty="0">
                <a:solidFill>
                  <a:schemeClr val="bg1">
                    <a:lumMod val="75000"/>
                  </a:schemeClr>
                </a:solidFill>
                <a:latin typeface="Calibri Light" panose="020F0502020204030204" pitchFamily="34" charset="0"/>
                <a:cs typeface="Calibri Light" panose="020F0502020204030204" pitchFamily="34" charset="0"/>
              </a:rPr>
              <a:t>Alpha Zero</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Descriptions are approximate and many details are omitted, please see the original papers for full information</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473268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err="1">
                <a:latin typeface="Calibri Light" panose="020F0502020204030204" pitchFamily="34" charset="0"/>
                <a:cs typeface="Calibri Light" panose="020F0502020204030204" pitchFamily="34" charset="0"/>
              </a:rPr>
              <a:t>AlphaGo</a:t>
            </a:r>
            <a:r>
              <a:rPr lang="en-US" sz="2400" dirty="0">
                <a:latin typeface="Calibri Light" panose="020F0502020204030204" pitchFamily="34" charset="0"/>
                <a:cs typeface="Calibri Light" panose="020F0502020204030204" pitchFamily="34" charset="0"/>
              </a:rPr>
              <a:t> summary</a:t>
            </a:r>
          </a:p>
          <a:p>
            <a:pPr lvl="1"/>
            <a:r>
              <a:rPr lang="en-US" sz="2000" dirty="0">
                <a:latin typeface="Calibri Light" panose="020F0502020204030204" pitchFamily="34" charset="0"/>
                <a:cs typeface="Calibri Light" panose="020F0502020204030204" pitchFamily="34" charset="0"/>
              </a:rPr>
              <a:t>Training step 1: supervised learning of 2 policy networks to predict expert human moves</a:t>
            </a:r>
          </a:p>
          <a:p>
            <a:pPr lvl="2"/>
            <a:r>
              <a:rPr lang="en-US" sz="1600" dirty="0">
                <a:latin typeface="Calibri Light" panose="020F0502020204030204" pitchFamily="34" charset="0"/>
                <a:cs typeface="Calibri Light" panose="020F0502020204030204" pitchFamily="34" charset="0"/>
              </a:rPr>
              <a:t>Output 1:  The SL policy network – a 13 layer CNN that maps board states to expert move </a:t>
            </a:r>
            <a:r>
              <a:rPr lang="en-US" sz="1600" dirty="0" err="1">
                <a:latin typeface="Calibri Light" panose="020F0502020204030204" pitchFamily="34" charset="0"/>
                <a:cs typeface="Calibri Light" panose="020F0502020204030204" pitchFamily="34" charset="0"/>
              </a:rPr>
              <a:t>pmfs</a:t>
            </a:r>
            <a:endParaRPr lang="en-US" sz="1600" dirty="0">
              <a:latin typeface="Calibri Light" panose="020F0502020204030204" pitchFamily="34" charset="0"/>
              <a:cs typeface="Calibri Light" panose="020F0502020204030204" pitchFamily="34" charset="0"/>
            </a:endParaRPr>
          </a:p>
          <a:p>
            <a:pPr lvl="2"/>
            <a:r>
              <a:rPr lang="en-US" sz="1600" dirty="0">
                <a:latin typeface="Calibri Light" panose="020F0502020204030204" pitchFamily="34" charset="0"/>
                <a:cs typeface="Calibri Light" panose="020F0502020204030204" pitchFamily="34" charset="0"/>
              </a:rPr>
              <a:t>Output 2:  The fast rollout policy network – a less accurate but faster neural network that maps board states to expert move </a:t>
            </a:r>
            <a:r>
              <a:rPr lang="en-US" sz="1600" dirty="0" err="1">
                <a:latin typeface="Calibri Light" panose="020F0502020204030204" pitchFamily="34" charset="0"/>
                <a:cs typeface="Calibri Light" panose="020F0502020204030204" pitchFamily="34" charset="0"/>
              </a:rPr>
              <a:t>pmfs</a:t>
            </a:r>
            <a:endParaRPr lang="en-US" sz="16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Training step 2: improvement of the policy network via reinforcement learning</a:t>
            </a:r>
          </a:p>
          <a:p>
            <a:pPr lvl="2"/>
            <a:r>
              <a:rPr lang="en-US" sz="1600" dirty="0">
                <a:latin typeface="Calibri Light" panose="020F0502020204030204" pitchFamily="34" charset="0"/>
                <a:cs typeface="Calibri Light" panose="020F0502020204030204" pitchFamily="34" charset="0"/>
              </a:rPr>
              <a:t>Output:  The RL policy network – an improvement of the SL policy network trained via iterative self play and using a policy gradient for the update</a:t>
            </a:r>
          </a:p>
          <a:p>
            <a:pPr lvl="1"/>
            <a:r>
              <a:rPr lang="en-US" sz="2000" dirty="0">
                <a:latin typeface="Calibri Light" panose="020F0502020204030204" pitchFamily="34" charset="0"/>
                <a:cs typeface="Calibri Light" panose="020F0502020204030204" pitchFamily="34" charset="0"/>
              </a:rPr>
              <a:t>Training step 3: estimation of a value network via supervised learning</a:t>
            </a:r>
          </a:p>
          <a:p>
            <a:pPr lvl="2"/>
            <a:r>
              <a:rPr lang="en-US" sz="1600" dirty="0">
                <a:latin typeface="Calibri Light" panose="020F0502020204030204" pitchFamily="34" charset="0"/>
                <a:cs typeface="Calibri Light" panose="020F0502020204030204" pitchFamily="34" charset="0"/>
              </a:rPr>
              <a:t>Output:  The value network – a 13 layer CNN that maps the board state to a win / loss prediction for the game</a:t>
            </a:r>
          </a:p>
          <a:p>
            <a:pPr lvl="1"/>
            <a:r>
              <a:rPr lang="en-US" sz="2000" dirty="0">
                <a:latin typeface="Calibri Light" panose="020F0502020204030204" pitchFamily="34" charset="0"/>
                <a:cs typeface="Calibri Light" panose="020F0502020204030204" pitchFamily="34" charset="0"/>
              </a:rPr>
              <a:t>Game play: MCTS enhanced via policy and value networks to select actions</a:t>
            </a:r>
          </a:p>
          <a:p>
            <a:pPr lvl="2"/>
            <a:r>
              <a:rPr lang="en-US" sz="1600" dirty="0">
                <a:latin typeface="Calibri Light" panose="020F0502020204030204" pitchFamily="34" charset="0"/>
                <a:cs typeface="Calibri Light" panose="020F0502020204030204" pitchFamily="34" charset="0"/>
              </a:rPr>
              <a:t>The RL policy network is used to bias the UCT algorithm for node selection towards exploring better moves, implicitly reducing the tree breadth</a:t>
            </a:r>
          </a:p>
          <a:p>
            <a:pPr lvl="2"/>
            <a:r>
              <a:rPr lang="en-US" sz="1600" dirty="0">
                <a:latin typeface="Calibri Light" panose="020F0502020204030204" pitchFamily="34" charset="0"/>
                <a:cs typeface="Calibri Light" panose="020F0502020204030204" pitchFamily="34" charset="0"/>
              </a:rPr>
              <a:t>The value network and fast rollout policy networks are used to value board states, implicitly reducing the tree depth</a:t>
            </a:r>
          </a:p>
          <a:p>
            <a:pPr lvl="2"/>
            <a:r>
              <a:rPr lang="en-US" sz="1600" dirty="0">
                <a:latin typeface="Calibri Light" panose="020F0502020204030204" pitchFamily="34" charset="0"/>
                <a:cs typeface="Calibri Light" panose="020F0502020204030204" pitchFamily="34" charset="0"/>
              </a:rPr>
              <a:t>Select a move based on the child node of the root node with the highest number of visits, this is the most explored move and MCTS biases exploration towards more favorable moves</a:t>
            </a:r>
          </a:p>
          <a:p>
            <a:pPr lvl="2"/>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61</a:t>
            </a:fld>
            <a:endParaRPr lang="en-US" dirty="0">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5B2A8F49-FDB3-B247-8219-8F7FCAAA0BC6}"/>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094440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Training step 1: supervised learning of 2 policy networks to predict expert human moves</a:t>
            </a:r>
          </a:p>
          <a:p>
            <a:pPr lvl="1"/>
            <a:r>
              <a:rPr lang="en-US" sz="2000" dirty="0">
                <a:latin typeface="Calibri Light" panose="020F0502020204030204" pitchFamily="34" charset="0"/>
                <a:cs typeface="Calibri Light" panose="020F0502020204030204" pitchFamily="34" charset="0"/>
              </a:rPr>
              <a:t>The SL policy network</a:t>
            </a:r>
          </a:p>
          <a:p>
            <a:pPr lvl="2"/>
            <a:r>
              <a:rPr lang="en-US" sz="1600" dirty="0">
                <a:latin typeface="Calibri Light" panose="020F0502020204030204" pitchFamily="34" charset="0"/>
                <a:cs typeface="Calibri Light" panose="020F0502020204030204" pitchFamily="34" charset="0"/>
              </a:rPr>
              <a:t>The input is an encoded representation of the board state using a number of feature maps; some of the feature maps include needed information, some of the feature maps include human selected heuristics</a:t>
            </a:r>
          </a:p>
          <a:p>
            <a:pPr lvl="2"/>
            <a:r>
              <a:rPr lang="en-US" sz="1600" dirty="0">
                <a:latin typeface="Calibri Light" panose="020F0502020204030204" pitchFamily="34" charset="0"/>
                <a:cs typeface="Calibri Light" panose="020F0502020204030204" pitchFamily="34" charset="0"/>
              </a:rPr>
              <a:t>The network is a 13 layer CNN</a:t>
            </a:r>
          </a:p>
          <a:p>
            <a:pPr lvl="2"/>
            <a:r>
              <a:rPr lang="en-US" sz="1600" dirty="0">
                <a:latin typeface="Calibri Light" panose="020F0502020204030204" pitchFamily="34" charset="0"/>
                <a:cs typeface="Calibri Light" panose="020F0502020204030204" pitchFamily="34" charset="0"/>
              </a:rPr>
              <a:t>The output is a 19x19 grid representing a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for each possible move</a:t>
            </a:r>
          </a:p>
          <a:p>
            <a:pPr lvl="2"/>
            <a:r>
              <a:rPr lang="en-US" sz="1600" dirty="0">
                <a:latin typeface="Calibri Light" panose="020F0502020204030204" pitchFamily="34" charset="0"/>
                <a:cs typeface="Calibri Light" panose="020F0502020204030204" pitchFamily="34" charset="0"/>
              </a:rPr>
              <a:t>Training is done via stochastic gradient descent to map input states to human moves using the KGS Go Server database of millions of human positions and moves (state action pairs) for data</a:t>
            </a:r>
          </a:p>
          <a:p>
            <a:pPr lvl="2"/>
            <a:r>
              <a:rPr lang="en-US" sz="1600" dirty="0">
                <a:latin typeface="Calibri Light" panose="020F0502020204030204" pitchFamily="34" charset="0"/>
                <a:cs typeface="Calibri Light" panose="020F0502020204030204" pitchFamily="34" charset="0"/>
              </a:rPr>
              <a:t>Achieves mid 50% accuracy in 3 </a:t>
            </a:r>
            <a:r>
              <a:rPr lang="en-US" sz="1600" dirty="0" err="1">
                <a:latin typeface="Calibri Light" panose="020F0502020204030204" pitchFamily="34" charset="0"/>
                <a:cs typeface="Calibri Light" panose="020F0502020204030204" pitchFamily="34" charset="0"/>
              </a:rPr>
              <a:t>ms</a:t>
            </a:r>
            <a:r>
              <a:rPr lang="en-US" sz="1600" dirty="0">
                <a:latin typeface="Calibri Light" panose="020F0502020204030204" pitchFamily="34" charset="0"/>
                <a:cs typeface="Calibri Light" panose="020F0502020204030204" pitchFamily="34" charset="0"/>
              </a:rPr>
              <a:t> per input</a:t>
            </a:r>
          </a:p>
          <a:p>
            <a:pPr lvl="1"/>
            <a:r>
              <a:rPr lang="en-US" sz="2000" dirty="0">
                <a:latin typeface="Calibri Light" panose="020F0502020204030204" pitchFamily="34" charset="0"/>
                <a:cs typeface="Calibri Light" panose="020F0502020204030204" pitchFamily="34" charset="0"/>
              </a:rPr>
              <a:t>The fast rollout policy network</a:t>
            </a:r>
          </a:p>
          <a:p>
            <a:pPr lvl="2"/>
            <a:r>
              <a:rPr lang="en-US" sz="1600" dirty="0">
                <a:latin typeface="Calibri Light" panose="020F0502020204030204" pitchFamily="34" charset="0"/>
                <a:cs typeface="Calibri Light" panose="020F0502020204030204" pitchFamily="34" charset="0"/>
              </a:rPr>
              <a:t>The input is a different encoded representation of the board state; as before, some of the encoding is needed information, some of the encoding is human selected heuristics</a:t>
            </a:r>
          </a:p>
          <a:p>
            <a:pPr lvl="2"/>
            <a:r>
              <a:rPr lang="en-US" sz="1600" dirty="0">
                <a:latin typeface="Calibri Light" panose="020F0502020204030204" pitchFamily="34" charset="0"/>
                <a:cs typeface="Calibri Light" panose="020F0502020204030204" pitchFamily="34" charset="0"/>
              </a:rPr>
              <a:t>A smaller network is used</a:t>
            </a:r>
          </a:p>
          <a:p>
            <a:pPr lvl="2"/>
            <a:r>
              <a:rPr lang="en-US" sz="1600" dirty="0">
                <a:latin typeface="Calibri Light" panose="020F0502020204030204" pitchFamily="34" charset="0"/>
                <a:cs typeface="Calibri Light" panose="020F0502020204030204" pitchFamily="34" charset="0"/>
              </a:rPr>
              <a:t>The output is a 19x19 grid representing a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for each possible move</a:t>
            </a:r>
          </a:p>
          <a:p>
            <a:pPr lvl="2"/>
            <a:r>
              <a:rPr lang="en-US" sz="1600" dirty="0">
                <a:latin typeface="Calibri Light" panose="020F0502020204030204" pitchFamily="34" charset="0"/>
                <a:cs typeface="Calibri Light" panose="020F0502020204030204" pitchFamily="34" charset="0"/>
              </a:rPr>
              <a:t>Achieves mid 20% accuracy in 2</a:t>
            </a:r>
            <a:r>
              <a:rPr lang="el-GR" sz="1600" dirty="0">
                <a:latin typeface="Calibri Light" panose="020F0502020204030204" pitchFamily="34" charset="0"/>
                <a:cs typeface="Calibri Light" panose="020F0502020204030204" pitchFamily="34" charset="0"/>
              </a:rPr>
              <a:t>μ</a:t>
            </a:r>
            <a:r>
              <a:rPr lang="en-US" sz="1600" dirty="0">
                <a:latin typeface="Calibri Light" panose="020F0502020204030204" pitchFamily="34" charset="0"/>
                <a:cs typeface="Calibri Light" panose="020F0502020204030204" pitchFamily="34" charset="0"/>
              </a:rPr>
              <a:t>s per input</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62</a:t>
            </a:fld>
            <a:endParaRPr lang="en-US" dirty="0">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5B2A8F49-FDB3-B247-8219-8F7FCAAA0BC6}"/>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878061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Training step 2: improvement of the policy network via reinforcement learning</a:t>
            </a:r>
          </a:p>
          <a:p>
            <a:pPr lvl="1"/>
            <a:r>
              <a:rPr lang="en-US" sz="2000" dirty="0">
                <a:latin typeface="Calibri Light" panose="020F0502020204030204" pitchFamily="34" charset="0"/>
                <a:cs typeface="Calibri Light" panose="020F0502020204030204" pitchFamily="34" charset="0"/>
              </a:rPr>
              <a:t>The RL policy network</a:t>
            </a:r>
          </a:p>
          <a:p>
            <a:pPr lvl="2"/>
            <a:r>
              <a:rPr lang="en-US" sz="1600" dirty="0">
                <a:latin typeface="Calibri Light" panose="020F0502020204030204" pitchFamily="34" charset="0"/>
                <a:cs typeface="Calibri Light" panose="020F0502020204030204" pitchFamily="34" charset="0"/>
              </a:rPr>
              <a:t>Same structure and initialized via the SL policy network</a:t>
            </a:r>
          </a:p>
          <a:p>
            <a:pPr lvl="2"/>
            <a:r>
              <a:rPr lang="en-US" sz="1600" dirty="0">
                <a:latin typeface="Calibri Light" panose="020F0502020204030204" pitchFamily="34" charset="0"/>
                <a:cs typeface="Calibri Light" panose="020F0502020204030204" pitchFamily="34" charset="0"/>
              </a:rPr>
              <a:t>A pool of previous versions of the RL policy network is maintained</a:t>
            </a:r>
          </a:p>
          <a:p>
            <a:pPr lvl="2"/>
            <a:r>
              <a:rPr lang="en-US" sz="1600" dirty="0">
                <a:latin typeface="Calibri Light" panose="020F0502020204030204" pitchFamily="34" charset="0"/>
                <a:cs typeface="Calibri Light" panose="020F0502020204030204" pitchFamily="34" charset="0"/>
              </a:rPr>
              <a:t>Self play against a randomly selected previous version to stabilize training is used</a:t>
            </a:r>
          </a:p>
          <a:p>
            <a:pPr lvl="2"/>
            <a:r>
              <a:rPr lang="en-US" sz="1600" dirty="0">
                <a:latin typeface="Calibri Light" panose="020F0502020204030204" pitchFamily="34" charset="0"/>
                <a:cs typeface="Calibri Light" panose="020F0502020204030204" pitchFamily="34" charset="0"/>
              </a:rPr>
              <a:t>The reward function is +1 for winning and -1 for losing the game</a:t>
            </a:r>
          </a:p>
          <a:p>
            <a:pPr lvl="2"/>
            <a:r>
              <a:rPr lang="en-US" sz="1600" dirty="0">
                <a:latin typeface="Calibri Light" panose="020F0502020204030204" pitchFamily="34" charset="0"/>
                <a:cs typeface="Calibri Light" panose="020F0502020204030204" pitchFamily="34" charset="0"/>
              </a:rPr>
              <a:t>A policy gradient algorithm with stochastic gradient ascent is used to update the weights to improve the policy</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63</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F74A49F8-40E6-3F47-BEBA-8850B903D85E}"/>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326643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Training step 3: estimation of a value network via supervised learning</a:t>
            </a:r>
          </a:p>
          <a:p>
            <a:pPr lvl="1"/>
            <a:r>
              <a:rPr lang="en-US" sz="2000" dirty="0">
                <a:latin typeface="Calibri Light" panose="020F0502020204030204" pitchFamily="34" charset="0"/>
                <a:cs typeface="Calibri Light" panose="020F0502020204030204" pitchFamily="34" charset="0"/>
              </a:rPr>
              <a:t>The value network</a:t>
            </a:r>
          </a:p>
          <a:p>
            <a:pPr lvl="2"/>
            <a:r>
              <a:rPr lang="en-US" sz="1600" dirty="0">
                <a:latin typeface="Calibri Light" panose="020F0502020204030204" pitchFamily="34" charset="0"/>
                <a:cs typeface="Calibri Light" panose="020F0502020204030204" pitchFamily="34" charset="0"/>
              </a:rPr>
              <a:t>For input and labeled output data millions of board states were sampled from games, the game was played from the sampled state by the final RL policy network against itself and the +1 winning / -1 losing result was recorded (so the RL trained policy network was used to generate labeled data)</a:t>
            </a:r>
          </a:p>
          <a:p>
            <a:pPr lvl="2"/>
            <a:r>
              <a:rPr lang="en-US" sz="1600" dirty="0">
                <a:latin typeface="Calibri Light" panose="020F0502020204030204" pitchFamily="34" charset="0"/>
                <a:cs typeface="Calibri Light" panose="020F0502020204030204" pitchFamily="34" charset="0"/>
              </a:rPr>
              <a:t>The network is a 13 layer CNN</a:t>
            </a:r>
          </a:p>
          <a:p>
            <a:pPr lvl="2"/>
            <a:r>
              <a:rPr lang="en-US" sz="1600" dirty="0">
                <a:latin typeface="Calibri Light" panose="020F0502020204030204" pitchFamily="34" charset="0"/>
                <a:cs typeface="Calibri Light" panose="020F0502020204030204" pitchFamily="34" charset="0"/>
              </a:rPr>
              <a:t>The output is a single value representing the predicted value of the game given the input board state</a:t>
            </a:r>
          </a:p>
          <a:p>
            <a:pPr lvl="2"/>
            <a:r>
              <a:rPr lang="en-US" sz="1600" dirty="0">
                <a:latin typeface="Calibri Light" panose="020F0502020204030204" pitchFamily="34" charset="0"/>
                <a:cs typeface="Calibri Light" panose="020F0502020204030204" pitchFamily="34" charset="0"/>
              </a:rPr>
              <a:t>Training is done via stochastic gradient descent minimizing a square error loss</a:t>
            </a:r>
          </a:p>
          <a:p>
            <a:pPr lvl="2"/>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64</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15AF2E0C-4EE2-5041-8A17-FFFF16F87EE8}"/>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674069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65</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1A1635BE-91C7-6B4E-8DBF-36FC1C2E6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9" y="2102925"/>
            <a:ext cx="10972800" cy="3757933"/>
          </a:xfrm>
          <a:prstGeom prst="rect">
            <a:avLst/>
          </a:prstGeom>
        </p:spPr>
      </p:pic>
      <p:sp>
        <p:nvSpPr>
          <p:cNvPr id="10" name="TextBox 9">
            <a:extLst>
              <a:ext uri="{FF2B5EF4-FFF2-40B4-BE49-F238E27FC236}">
                <a16:creationId xmlns:a16="http://schemas.microsoft.com/office/drawing/2014/main" id="{83134297-3506-3941-B934-19614C08C97F}"/>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
        <p:nvSpPr>
          <p:cNvPr id="8" name="Rectangle 7">
            <a:extLst>
              <a:ext uri="{FF2B5EF4-FFF2-40B4-BE49-F238E27FC236}">
                <a16:creationId xmlns:a16="http://schemas.microsoft.com/office/drawing/2014/main" id="{021FA014-4DE1-E74A-95D3-DAF839CE24E3}"/>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https://storage.googleapis.com/deepmind-media/alphago/AlphaGoNaturePaper.pdf</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899861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000" dirty="0">
                <a:latin typeface="Calibri Light" panose="020F0502020204030204" pitchFamily="34" charset="0"/>
                <a:cs typeface="Calibri Light" panose="020F0502020204030204" pitchFamily="34" charset="0"/>
              </a:rPr>
              <a:t>Game play: MCTS enhanced via policy and value networks to select actions</a:t>
            </a:r>
          </a:p>
          <a:p>
            <a:pPr lvl="1"/>
            <a:r>
              <a:rPr lang="en-US" sz="1600" dirty="0">
                <a:latin typeface="Calibri Light" panose="020F0502020204030204" pitchFamily="34" charset="0"/>
                <a:cs typeface="Calibri Light" panose="020F0502020204030204" pitchFamily="34" charset="0"/>
              </a:rPr>
              <a:t>The following is an approximation / summary, please see the original paper for full details</a:t>
            </a:r>
          </a:p>
          <a:p>
            <a:pPr lvl="1"/>
            <a:r>
              <a:rPr lang="en-US" sz="1600" dirty="0">
                <a:latin typeface="Calibri Light" panose="020F0502020204030204" pitchFamily="34" charset="0"/>
                <a:cs typeface="Calibri Light" panose="020F0502020204030204" pitchFamily="34" charset="0"/>
              </a:rPr>
              <a:t>Consider standard MCTS as a starting point</a:t>
            </a:r>
          </a:p>
          <a:p>
            <a:pPr lvl="1"/>
            <a:r>
              <a:rPr lang="en-US" sz="1600" dirty="0">
                <a:latin typeface="Calibri Light" panose="020F0502020204030204" pitchFamily="34" charset="0"/>
                <a:cs typeface="Calibri Light" panose="020F0502020204030204" pitchFamily="34" charset="0"/>
              </a:rPr>
              <a:t>Use the RL policy network to modify the UCT used for node selection via biasing it towards stronger moves, effectively reducing the breadth of the tree</a:t>
            </a:r>
          </a:p>
          <a:p>
            <a:pPr lvl="2"/>
            <a:r>
              <a:rPr lang="en-US" sz="1600" dirty="0">
                <a:latin typeface="Calibri Light" panose="020F0502020204030204" pitchFamily="34" charset="0"/>
                <a:cs typeface="Calibri Light" panose="020F0502020204030204" pitchFamily="34" charset="0"/>
              </a:rPr>
              <a:t>UCT(node, parent) = Q(node)/N(node) + c*</a:t>
            </a:r>
            <a:r>
              <a:rPr lang="en-US" sz="1600" dirty="0" err="1">
                <a:latin typeface="Calibri Light" panose="020F0502020204030204" pitchFamily="34" charset="0"/>
                <a:cs typeface="Calibri Light" panose="020F0502020204030204" pitchFamily="34" charset="0"/>
              </a:rPr>
              <a:t>Pr</a:t>
            </a:r>
            <a:r>
              <a:rPr lang="en-US" sz="1600" dirty="0">
                <a:latin typeface="Calibri Light" panose="020F0502020204030204" pitchFamily="34" charset="0"/>
                <a:cs typeface="Calibri Light" panose="020F0502020204030204" pitchFamily="34" charset="0"/>
              </a:rPr>
              <a:t>(parent, node)*</a:t>
            </a:r>
            <a:r>
              <a:rPr lang="en-US" sz="1600" dirty="0" err="1">
                <a:latin typeface="Calibri Light" panose="020F0502020204030204" pitchFamily="34" charset="0"/>
                <a:cs typeface="Calibri Light" panose="020F0502020204030204" pitchFamily="34" charset="0"/>
              </a:rPr>
              <a:t>sqrt</a:t>
            </a:r>
            <a:r>
              <a:rPr lang="en-US" sz="1600" dirty="0">
                <a:latin typeface="Calibri Light" panose="020F0502020204030204" pitchFamily="34" charset="0"/>
                <a:cs typeface="Calibri Light" panose="020F0502020204030204" pitchFamily="34" charset="0"/>
              </a:rPr>
              <a:t>(log(N(parent))/N(node))</a:t>
            </a:r>
          </a:p>
          <a:p>
            <a:pPr lvl="2"/>
            <a:r>
              <a:rPr lang="en-US" sz="1600" dirty="0" err="1">
                <a:latin typeface="Calibri Light" panose="020F0502020204030204" pitchFamily="34" charset="0"/>
                <a:cs typeface="Calibri Light" panose="020F0502020204030204" pitchFamily="34" charset="0"/>
              </a:rPr>
              <a:t>Pr</a:t>
            </a:r>
            <a:r>
              <a:rPr lang="en-US" sz="1600" dirty="0">
                <a:latin typeface="Calibri Light" panose="020F0502020204030204" pitchFamily="34" charset="0"/>
                <a:cs typeface="Calibri Light" panose="020F0502020204030204" pitchFamily="34" charset="0"/>
              </a:rPr>
              <a:t>(parent, node) is the prior probability of the move from the RL policy network</a:t>
            </a:r>
          </a:p>
          <a:p>
            <a:pPr lvl="1"/>
            <a:r>
              <a:rPr lang="en-US" sz="1600" dirty="0">
                <a:latin typeface="Calibri Light" panose="020F0502020204030204" pitchFamily="34" charset="0"/>
                <a:cs typeface="Calibri Light" panose="020F0502020204030204" pitchFamily="34" charset="0"/>
              </a:rPr>
              <a:t>Use the value network and fast rollout policy network to improve the node value assignment, effectively reducing the depth of the tree</a:t>
            </a:r>
          </a:p>
          <a:p>
            <a:pPr lvl="2"/>
            <a:r>
              <a:rPr lang="en-US" sz="1600" dirty="0">
                <a:latin typeface="Calibri Light" panose="020F0502020204030204" pitchFamily="34" charset="0"/>
                <a:cs typeface="Calibri Light" panose="020F0502020204030204" pitchFamily="34" charset="0"/>
              </a:rPr>
              <a:t>The value at node S</a:t>
            </a:r>
            <a:r>
              <a:rPr lang="en-US" sz="1600" baseline="-25000" dirty="0">
                <a:latin typeface="Calibri Light" panose="020F0502020204030204" pitchFamily="34" charset="0"/>
                <a:cs typeface="Calibri Light" panose="020F0502020204030204" pitchFamily="34" charset="0"/>
              </a:rPr>
              <a:t>L</a:t>
            </a:r>
            <a:r>
              <a:rPr lang="en-US" sz="1600" dirty="0">
                <a:latin typeface="Calibri Light" panose="020F0502020204030204" pitchFamily="34" charset="0"/>
                <a:cs typeface="Calibri Light" panose="020F0502020204030204" pitchFamily="34" charset="0"/>
              </a:rPr>
              <a:t> is a weighted sum of 2 parts</a:t>
            </a:r>
          </a:p>
          <a:p>
            <a:pPr lvl="3"/>
            <a:r>
              <a:rPr lang="en-US" sz="1600" dirty="0">
                <a:latin typeface="Calibri Light" panose="020F0502020204030204" pitchFamily="34" charset="0"/>
                <a:cs typeface="Calibri Light" panose="020F0502020204030204" pitchFamily="34" charset="0"/>
              </a:rPr>
              <a:t>Part 1:	</a:t>
            </a:r>
            <a:r>
              <a:rPr lang="en-US" sz="1600" dirty="0" err="1">
                <a:latin typeface="Calibri Light" panose="020F0502020204030204" pitchFamily="34" charset="0"/>
                <a:cs typeface="Calibri Light" panose="020F0502020204030204" pitchFamily="34" charset="0"/>
              </a:rPr>
              <a:t>z</a:t>
            </a:r>
            <a:r>
              <a:rPr lang="en-US" sz="1600" baseline="-25000" dirty="0" err="1">
                <a:latin typeface="Calibri Light" panose="020F0502020204030204" pitchFamily="34" charset="0"/>
                <a:cs typeface="Calibri Light" panose="020F0502020204030204" pitchFamily="34" charset="0"/>
              </a:rPr>
              <a:t>L</a:t>
            </a:r>
            <a:r>
              <a:rPr lang="en-US" sz="1600" dirty="0">
                <a:latin typeface="Calibri Light" panose="020F0502020204030204" pitchFamily="34" charset="0"/>
                <a:cs typeface="Calibri Light" panose="020F0502020204030204" pitchFamily="34" charset="0"/>
              </a:rPr>
              <a:t> = result of the game using the fast rollout policy network</a:t>
            </a:r>
          </a:p>
          <a:p>
            <a:pPr lvl="3"/>
            <a:r>
              <a:rPr lang="en-US" sz="1600" dirty="0">
                <a:latin typeface="Calibri Light" panose="020F0502020204030204" pitchFamily="34" charset="0"/>
                <a:cs typeface="Calibri Light" panose="020F0502020204030204" pitchFamily="34" charset="0"/>
              </a:rPr>
              <a:t>Part 2:  	v</a:t>
            </a:r>
            <a:r>
              <a:rPr lang="en-US" sz="1600" baseline="-25000" dirty="0">
                <a:latin typeface="Calibri Light" panose="020F0502020204030204" pitchFamily="34" charset="0"/>
                <a:cs typeface="Calibri Light" panose="020F0502020204030204" pitchFamily="34" charset="0"/>
              </a:rPr>
              <a:t>0</a:t>
            </a:r>
            <a:r>
              <a:rPr lang="en-US" sz="1600" dirty="0">
                <a:latin typeface="Calibri Light" panose="020F0502020204030204" pitchFamily="34" charset="0"/>
                <a:cs typeface="Calibri Light" panose="020F0502020204030204" pitchFamily="34" charset="0"/>
              </a:rPr>
              <a:t>(S</a:t>
            </a:r>
            <a:r>
              <a:rPr lang="en-US" sz="1600" baseline="-25000" dirty="0">
                <a:latin typeface="Calibri Light" panose="020F0502020204030204" pitchFamily="34" charset="0"/>
                <a:cs typeface="Calibri Light" panose="020F0502020204030204" pitchFamily="34" charset="0"/>
              </a:rPr>
              <a:t>L</a:t>
            </a:r>
            <a:r>
              <a:rPr lang="en-US" sz="1600" dirty="0">
                <a:latin typeface="Calibri Light" panose="020F0502020204030204" pitchFamily="34" charset="0"/>
                <a:cs typeface="Calibri Light" panose="020F0502020204030204" pitchFamily="34" charset="0"/>
              </a:rPr>
              <a:t>) = output of value network</a:t>
            </a:r>
          </a:p>
          <a:p>
            <a:pPr lvl="3"/>
            <a:r>
              <a:rPr lang="en-US" sz="1600" dirty="0">
                <a:latin typeface="Calibri Light" panose="020F0502020204030204" pitchFamily="34" charset="0"/>
                <a:cs typeface="Calibri Light" panose="020F0502020204030204" pitchFamily="34" charset="0"/>
              </a:rPr>
              <a:t>Sum:  	V(S</a:t>
            </a:r>
            <a:r>
              <a:rPr lang="en-US" sz="1600" baseline="-25000" dirty="0">
                <a:latin typeface="Calibri Light" panose="020F0502020204030204" pitchFamily="34" charset="0"/>
                <a:cs typeface="Calibri Light" panose="020F0502020204030204" pitchFamily="34" charset="0"/>
              </a:rPr>
              <a:t>L</a:t>
            </a:r>
            <a:r>
              <a:rPr lang="en-US" sz="1600" dirty="0">
                <a:latin typeface="Calibri Light" panose="020F0502020204030204" pitchFamily="34" charset="0"/>
                <a:cs typeface="Calibri Light" panose="020F0502020204030204" pitchFamily="34" charset="0"/>
              </a:rPr>
              <a:t>) = (1 – </a:t>
            </a:r>
            <a:r>
              <a:rPr lang="el-GR" sz="1600" dirty="0">
                <a:latin typeface="Calibri Light" panose="020F0502020204030204" pitchFamily="34" charset="0"/>
                <a:cs typeface="Calibri Light" panose="020F0502020204030204" pitchFamily="34" charset="0"/>
              </a:rPr>
              <a:t>α</a:t>
            </a:r>
            <a:r>
              <a:rPr lang="en-US" sz="1600" dirty="0">
                <a:latin typeface="Calibri Light" panose="020F0502020204030204" pitchFamily="34" charset="0"/>
                <a:cs typeface="Calibri Light" panose="020F0502020204030204" pitchFamily="34" charset="0"/>
              </a:rPr>
              <a:t>)*v</a:t>
            </a:r>
            <a:r>
              <a:rPr lang="en-US" sz="1600" baseline="-25000" dirty="0">
                <a:latin typeface="Calibri Light" panose="020F0502020204030204" pitchFamily="34" charset="0"/>
                <a:cs typeface="Calibri Light" panose="020F0502020204030204" pitchFamily="34" charset="0"/>
              </a:rPr>
              <a:t>0</a:t>
            </a:r>
            <a:r>
              <a:rPr lang="en-US" sz="1600" dirty="0">
                <a:latin typeface="Calibri Light" panose="020F0502020204030204" pitchFamily="34" charset="0"/>
                <a:cs typeface="Calibri Light" panose="020F0502020204030204" pitchFamily="34" charset="0"/>
              </a:rPr>
              <a:t>(S</a:t>
            </a:r>
            <a:r>
              <a:rPr lang="en-US" sz="1600" baseline="-25000" dirty="0">
                <a:latin typeface="Calibri Light" panose="020F0502020204030204" pitchFamily="34" charset="0"/>
                <a:cs typeface="Calibri Light" panose="020F0502020204030204" pitchFamily="34" charset="0"/>
              </a:rPr>
              <a:t>L</a:t>
            </a:r>
            <a:r>
              <a:rPr lang="en-US" sz="1600" dirty="0">
                <a:latin typeface="Calibri Light" panose="020F0502020204030204" pitchFamily="34" charset="0"/>
                <a:cs typeface="Calibri Light" panose="020F0502020204030204" pitchFamily="34" charset="0"/>
              </a:rPr>
              <a:t>) + </a:t>
            </a:r>
            <a:r>
              <a:rPr lang="el-GR" sz="1600" dirty="0">
                <a:latin typeface="Calibri Light" panose="020F0502020204030204" pitchFamily="34" charset="0"/>
                <a:cs typeface="Calibri Light" panose="020F0502020204030204" pitchFamily="34" charset="0"/>
              </a:rPr>
              <a:t>α</a:t>
            </a:r>
            <a:r>
              <a:rPr lang="en-US" sz="1600" dirty="0">
                <a:latin typeface="Calibri Light" panose="020F0502020204030204" pitchFamily="34" charset="0"/>
                <a:cs typeface="Calibri Light" panose="020F0502020204030204" pitchFamily="34" charset="0"/>
              </a:rPr>
              <a:t>*</a:t>
            </a:r>
            <a:r>
              <a:rPr lang="en-US" sz="1600" dirty="0" err="1">
                <a:latin typeface="Calibri Light" panose="020F0502020204030204" pitchFamily="34" charset="0"/>
                <a:cs typeface="Calibri Light" panose="020F0502020204030204" pitchFamily="34" charset="0"/>
              </a:rPr>
              <a:t>z</a:t>
            </a:r>
            <a:r>
              <a:rPr lang="en-US" sz="1600" baseline="-25000" dirty="0" err="1">
                <a:latin typeface="Calibri Light" panose="020F0502020204030204" pitchFamily="34" charset="0"/>
                <a:cs typeface="Calibri Light" panose="020F0502020204030204" pitchFamily="34" charset="0"/>
              </a:rPr>
              <a:t>L</a:t>
            </a:r>
            <a:endParaRPr lang="en-US" sz="1600" baseline="-250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Select a move based on the child node of the root node with the highest number of visits</a:t>
            </a:r>
          </a:p>
          <a:p>
            <a:pPr lvl="2"/>
            <a:r>
              <a:rPr lang="en-US" sz="1600" dirty="0">
                <a:latin typeface="Calibri Light" panose="020F0502020204030204" pitchFamily="34" charset="0"/>
                <a:cs typeface="Calibri Light" panose="020F0502020204030204" pitchFamily="34" charset="0"/>
              </a:rPr>
              <a:t>This is the most explored move</a:t>
            </a:r>
          </a:p>
          <a:p>
            <a:pPr lvl="2"/>
            <a:r>
              <a:rPr lang="en-US" sz="1600" dirty="0">
                <a:latin typeface="Calibri Light" panose="020F0502020204030204" pitchFamily="34" charset="0"/>
                <a:cs typeface="Calibri Light" panose="020F0502020204030204" pitchFamily="34" charset="0"/>
              </a:rPr>
              <a:t>MCTS biases exploration towards more favorable moves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66</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340770E8-85C9-E14E-B147-D2F09D6120DD}"/>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92880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67</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340770E8-85C9-E14E-B147-D2F09D6120DD}"/>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endParaRPr lang="en-US" sz="1400" dirty="0">
              <a:latin typeface="Calibri Light" panose="020F0502020204030204" pitchFamily="34" charset="0"/>
              <a:cs typeface="Calibri Light" panose="020F0502020204030204" pitchFamily="34" charset="0"/>
            </a:endParaRPr>
          </a:p>
        </p:txBody>
      </p:sp>
      <p:pic>
        <p:nvPicPr>
          <p:cNvPr id="10" name="Picture 9">
            <a:extLst>
              <a:ext uri="{FF2B5EF4-FFF2-40B4-BE49-F238E27FC236}">
                <a16:creationId xmlns:a16="http://schemas.microsoft.com/office/drawing/2014/main" id="{B1A92D50-9F93-6643-BF34-E5EBB73AE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98" y="2061669"/>
            <a:ext cx="10972800" cy="3626445"/>
          </a:xfrm>
          <a:prstGeom prst="rect">
            <a:avLst/>
          </a:prstGeom>
        </p:spPr>
      </p:pic>
      <p:sp>
        <p:nvSpPr>
          <p:cNvPr id="7" name="Rectangle 6">
            <a:extLst>
              <a:ext uri="{FF2B5EF4-FFF2-40B4-BE49-F238E27FC236}">
                <a16:creationId xmlns:a16="http://schemas.microsoft.com/office/drawing/2014/main" id="{31208DA2-251B-2148-8D70-63962D274565}"/>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https://storage.googleapis.com/deepmind-media/alphago/AlphaGoNaturePaper.pdf</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833506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The results of </a:t>
            </a:r>
            <a:r>
              <a:rPr lang="en-US" sz="2400" dirty="0" err="1">
                <a:latin typeface="Calibri Light" panose="020F0502020204030204" pitchFamily="34" charset="0"/>
                <a:cs typeface="Calibri Light" panose="020F0502020204030204" pitchFamily="34" charset="0"/>
              </a:rPr>
              <a:t>AlphaGo</a:t>
            </a:r>
            <a:r>
              <a:rPr lang="en-US" sz="2400" dirty="0">
                <a:latin typeface="Calibri Light" panose="020F0502020204030204" pitchFamily="34" charset="0"/>
                <a:cs typeface="Calibri Light" panose="020F0502020204030204" pitchFamily="34" charset="0"/>
              </a:rPr>
              <a:t> were quite amazing</a:t>
            </a:r>
          </a:p>
          <a:p>
            <a:pPr lvl="1"/>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learned from humans to become pretty good</a:t>
            </a:r>
          </a:p>
          <a:p>
            <a:pPr lvl="1"/>
            <a:r>
              <a:rPr lang="en-US" sz="2000" dirty="0">
                <a:latin typeface="Calibri Light" panose="020F0502020204030204" pitchFamily="34" charset="0"/>
                <a:cs typeface="Calibri Light" panose="020F0502020204030204" pitchFamily="34" charset="0"/>
              </a:rPr>
              <a:t>Improved itself via self play to become good</a:t>
            </a:r>
          </a:p>
          <a:p>
            <a:pPr lvl="1"/>
            <a:r>
              <a:rPr lang="en-US" sz="2000" dirty="0">
                <a:latin typeface="Calibri Light" panose="020F0502020204030204" pitchFamily="34" charset="0"/>
                <a:cs typeface="Calibri Light" panose="020F0502020204030204" pitchFamily="34" charset="0"/>
              </a:rPr>
              <a:t>Then coupled it’s good play with MCTS to become the best (better than the top human)</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But is it necessary to learn from humans to become super human in play?  Or, is it possible for an algorithm to teach itself to play in a super human way?</a:t>
            </a:r>
          </a:p>
          <a:p>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68</a:t>
            </a:fld>
            <a:endParaRPr lang="en-US" dirty="0">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D2CA8C4A-F79E-4A47-A198-9FC27C685101}"/>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 </a:t>
            </a:r>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Zero</a:t>
            </a:r>
          </a:p>
        </p:txBody>
      </p:sp>
    </p:spTree>
    <p:extLst>
      <p:ext uri="{BB962C8B-B14F-4D97-AF65-F5344CB8AC3E}">
        <p14:creationId xmlns:p14="http://schemas.microsoft.com/office/powerpoint/2010/main" val="2930664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rPr>
              <a:t>A goal of </a:t>
            </a:r>
            <a:r>
              <a:rPr lang="en-US" sz="2400" dirty="0" err="1">
                <a:latin typeface="Calibri Light" panose="020F0502020204030204" pitchFamily="34" charset="0"/>
                <a:cs typeface="Calibri Light" panose="020F0502020204030204" pitchFamily="34" charset="0"/>
              </a:rPr>
              <a:t>AlphaGo</a:t>
            </a:r>
            <a:r>
              <a:rPr lang="en-US" sz="2400" dirty="0">
                <a:latin typeface="Calibri Light" panose="020F0502020204030204" pitchFamily="34" charset="0"/>
                <a:cs typeface="Calibri Light" panose="020F0502020204030204" pitchFamily="34" charset="0"/>
              </a:rPr>
              <a:t> Zero</a:t>
            </a:r>
          </a:p>
          <a:p>
            <a:pPr lvl="1"/>
            <a:r>
              <a:rPr lang="en-US" sz="2000" dirty="0">
                <a:latin typeface="Calibri Light" panose="020F0502020204030204" pitchFamily="34" charset="0"/>
                <a:cs typeface="Calibri Light" panose="020F0502020204030204" pitchFamily="34" charset="0"/>
              </a:rPr>
              <a:t>Remove human knowledge used in training </a:t>
            </a:r>
            <a:r>
              <a:rPr lang="en-US" sz="2000" dirty="0" err="1">
                <a:latin typeface="Calibri Light" panose="020F0502020204030204" pitchFamily="34" charset="0"/>
                <a:cs typeface="Calibri Light" panose="020F0502020204030204" pitchFamily="34" charset="0"/>
              </a:rPr>
              <a:t>AlphaGo</a:t>
            </a:r>
            <a:endParaRPr lang="en-US" sz="20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No human training games; only self play</a:t>
            </a:r>
          </a:p>
          <a:p>
            <a:pPr lvl="1"/>
            <a:r>
              <a:rPr lang="en-US" sz="2000" dirty="0">
                <a:latin typeface="Calibri Light" panose="020F0502020204030204" pitchFamily="34" charset="0"/>
                <a:cs typeface="Calibri Light" panose="020F0502020204030204" pitchFamily="34" charset="0"/>
              </a:rPr>
              <a:t>No human heuristics in input feature maps; only white stones, black stones, history and turn info for input feature maps</a:t>
            </a:r>
          </a:p>
          <a:p>
            <a:endParaRPr lang="en-US" sz="2000" dirty="0">
              <a:latin typeface="Calibri Light" panose="020F0502020204030204" pitchFamily="34" charset="0"/>
              <a:cs typeface="Calibri Light" panose="020F0502020204030204" pitchFamily="34" charset="0"/>
            </a:endParaRPr>
          </a:p>
          <a:p>
            <a:r>
              <a:rPr lang="en-US" sz="2400" dirty="0">
                <a:latin typeface="Calibri Light" panose="020F0502020204030204" pitchFamily="34" charset="0"/>
                <a:cs typeface="Calibri Light" panose="020F0502020204030204" pitchFamily="34" charset="0"/>
              </a:rPr>
              <a:t>Some additional key modifications relative to </a:t>
            </a:r>
            <a:r>
              <a:rPr lang="en-US" sz="2400" dirty="0" err="1">
                <a:latin typeface="Calibri Light" panose="020F0502020204030204" pitchFamily="34" charset="0"/>
                <a:cs typeface="Calibri Light" panose="020F0502020204030204" pitchFamily="34" charset="0"/>
              </a:rPr>
              <a:t>AlphaGo</a:t>
            </a:r>
            <a:endParaRPr lang="en-US" sz="2400" dirty="0">
              <a:latin typeface="Calibri Light" panose="020F0502020204030204" pitchFamily="34" charset="0"/>
              <a:cs typeface="Calibri Light" panose="020F0502020204030204" pitchFamily="34" charset="0"/>
            </a:endParaRPr>
          </a:p>
          <a:p>
            <a:pPr lvl="1"/>
            <a:r>
              <a:rPr lang="en-US" sz="2000" dirty="0">
                <a:latin typeface="Calibri Light" panose="020F0502020204030204" pitchFamily="34" charset="0"/>
                <a:cs typeface="Calibri Light" panose="020F0502020204030204" pitchFamily="34" charset="0"/>
              </a:rPr>
              <a:t>A single network with policy and value heads</a:t>
            </a:r>
          </a:p>
          <a:p>
            <a:pPr lvl="1"/>
            <a:r>
              <a:rPr lang="en-US" sz="2000" dirty="0">
                <a:latin typeface="Calibri Light" panose="020F0502020204030204" pitchFamily="34" charset="0"/>
                <a:cs typeface="Calibri Light" panose="020F0502020204030204" pitchFamily="34" charset="0"/>
              </a:rPr>
              <a:t>No Monte Carlo rollouts</a:t>
            </a:r>
          </a:p>
          <a:p>
            <a:pPr lvl="1"/>
            <a:r>
              <a:rPr lang="en-US" sz="2000" dirty="0">
                <a:latin typeface="Calibri Light" panose="020F0502020204030204" pitchFamily="34" charset="0"/>
                <a:cs typeface="Calibri Light" panose="020F0502020204030204" pitchFamily="34" charset="0"/>
              </a:rPr>
              <a:t>MCTS based look ahead inside the training loop</a:t>
            </a:r>
          </a:p>
          <a:p>
            <a:pPr lvl="1"/>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69</a:t>
            </a:fld>
            <a:endParaRPr lang="en-US" dirty="0">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D2CA8C4A-F79E-4A47-A198-9FC27C685101}"/>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Zero</a:t>
            </a:r>
          </a:p>
        </p:txBody>
      </p:sp>
    </p:spTree>
    <p:extLst>
      <p:ext uri="{BB962C8B-B14F-4D97-AF65-F5344CB8AC3E}">
        <p14:creationId xmlns:p14="http://schemas.microsoft.com/office/powerpoint/2010/main" val="90163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Agents And Environments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7512CA58-9516-B74B-A706-859611270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576" y="1570382"/>
            <a:ext cx="4566047" cy="4572000"/>
          </a:xfrm>
          <a:prstGeom prst="rect">
            <a:avLst/>
          </a:prstGeom>
        </p:spPr>
      </p:pic>
      <p:sp>
        <p:nvSpPr>
          <p:cNvPr id="8" name="Rectangle 7">
            <a:extLst>
              <a:ext uri="{FF2B5EF4-FFF2-40B4-BE49-F238E27FC236}">
                <a16:creationId xmlns:a16="http://schemas.microsoft.com/office/drawing/2014/main" id="{4E870B89-458E-8346-A038-D0BB5ABB541F}"/>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https://en.wikipedia.org/wiki/Reinforcement_learning</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882955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000" dirty="0">
                <a:latin typeface="Calibri Light" panose="020F0502020204030204" pitchFamily="34" charset="0"/>
                <a:cs typeface="Calibri Light" panose="020F0502020204030204" pitchFamily="34" charset="0"/>
              </a:rPr>
              <a:t>Consider a </a:t>
            </a:r>
            <a:r>
              <a:rPr lang="en-US" sz="2000" dirty="0" err="1">
                <a:latin typeface="Calibri Light" panose="020F0502020204030204" pitchFamily="34" charset="0"/>
                <a:cs typeface="Calibri Light" panose="020F0502020204030204" pitchFamily="34" charset="0"/>
              </a:rPr>
              <a:t>xNN</a:t>
            </a:r>
            <a:r>
              <a:rPr lang="en-US" sz="2000" dirty="0">
                <a:latin typeface="Calibri Light" panose="020F0502020204030204" pitchFamily="34" charset="0"/>
                <a:cs typeface="Calibri Light" panose="020F0502020204030204" pitchFamily="34" charset="0"/>
              </a:rPr>
              <a:t> that takes the board state as it’s input and outputs a </a:t>
            </a:r>
            <a:r>
              <a:rPr lang="en-US" sz="2000" dirty="0" err="1">
                <a:latin typeface="Calibri Light" panose="020F0502020204030204" pitchFamily="34" charset="0"/>
                <a:cs typeface="Calibri Light" panose="020F0502020204030204" pitchFamily="34" charset="0"/>
              </a:rPr>
              <a:t>pmf</a:t>
            </a:r>
            <a:r>
              <a:rPr lang="en-US" sz="2000" dirty="0">
                <a:latin typeface="Calibri Light" panose="020F0502020204030204" pitchFamily="34" charset="0"/>
                <a:cs typeface="Calibri Light" panose="020F0502020204030204" pitchFamily="34" charset="0"/>
              </a:rPr>
              <a:t> of actions and a value of the present state:  (</a:t>
            </a:r>
            <a:r>
              <a:rPr lang="en-US" sz="2000" dirty="0" err="1">
                <a:latin typeface="Calibri Light" panose="020F0502020204030204" pitchFamily="34" charset="0"/>
                <a:cs typeface="Calibri Light" panose="020F0502020204030204" pitchFamily="34" charset="0"/>
              </a:rPr>
              <a:t>p</a:t>
            </a:r>
            <a:r>
              <a:rPr lang="en-US" sz="2000" baseline="-25000" dirty="0" err="1">
                <a:latin typeface="Calibri Light" panose="020F0502020204030204" pitchFamily="34" charset="0"/>
                <a:cs typeface="Calibri Light" panose="020F0502020204030204" pitchFamily="34" charset="0"/>
                <a:sym typeface="Symbol" pitchFamily="2" charset="2"/>
              </a:rPr>
              <a:t>_f</a:t>
            </a:r>
            <a:r>
              <a:rPr lang="en-US" sz="2000" dirty="0">
                <a:latin typeface="Calibri Light" panose="020F0502020204030204" pitchFamily="34" charset="0"/>
                <a:cs typeface="Calibri Light" panose="020F0502020204030204" pitchFamily="34" charset="0"/>
              </a:rPr>
              <a:t> , </a:t>
            </a:r>
            <a:r>
              <a:rPr lang="en-US" sz="2000" dirty="0" err="1">
                <a:latin typeface="Calibri Light" panose="020F0502020204030204" pitchFamily="34" charset="0"/>
                <a:cs typeface="Calibri Light" panose="020F0502020204030204" pitchFamily="34" charset="0"/>
              </a:rPr>
              <a:t>V</a:t>
            </a:r>
            <a:r>
              <a:rPr lang="en-US" sz="2000" baseline="-25000" dirty="0" err="1">
                <a:latin typeface="Calibri Light" panose="020F0502020204030204" pitchFamily="34" charset="0"/>
                <a:cs typeface="Calibri Light" panose="020F0502020204030204" pitchFamily="34" charset="0"/>
              </a:rPr>
              <a:t>f</a:t>
            </a:r>
            <a:r>
              <a:rPr lang="en-US" sz="2000" dirty="0">
                <a:latin typeface="Calibri Light" panose="020F0502020204030204" pitchFamily="34" charset="0"/>
                <a:cs typeface="Calibri Light" panose="020F0502020204030204" pitchFamily="34" charset="0"/>
              </a:rPr>
              <a:t>) = f</a:t>
            </a:r>
            <a:r>
              <a:rPr lang="el-GR" sz="2000" baseline="-25000" dirty="0">
                <a:latin typeface="Calibri Light" panose="020F0502020204030204" pitchFamily="34" charset="0"/>
                <a:cs typeface="Calibri Light" panose="020F0502020204030204" pitchFamily="34" charset="0"/>
              </a:rPr>
              <a:t>Θ</a:t>
            </a:r>
            <a:r>
              <a:rPr lang="en-US" sz="2000" dirty="0">
                <a:latin typeface="Calibri Light" panose="020F0502020204030204" pitchFamily="34" charset="0"/>
                <a:cs typeface="Calibri Light" panose="020F0502020204030204" pitchFamily="34" charset="0"/>
              </a:rPr>
              <a:t>(s)</a:t>
            </a:r>
          </a:p>
          <a:p>
            <a:pPr lvl="1"/>
            <a:r>
              <a:rPr lang="en-US" sz="1600" dirty="0">
                <a:latin typeface="Calibri Light" panose="020F0502020204030204" pitchFamily="34" charset="0"/>
                <a:cs typeface="Calibri Light" panose="020F0502020204030204" pitchFamily="34" charset="0"/>
              </a:rPr>
              <a:t>f has parameters </a:t>
            </a:r>
            <a:r>
              <a:rPr lang="el-GR" sz="1600" dirty="0">
                <a:latin typeface="Calibri Light" panose="020F0502020204030204" pitchFamily="34" charset="0"/>
                <a:cs typeface="Calibri Light" panose="020F0502020204030204" pitchFamily="34" charset="0"/>
              </a:rPr>
              <a:t>Θ</a:t>
            </a:r>
            <a:r>
              <a:rPr lang="en-US" sz="1600" dirty="0">
                <a:latin typeface="Calibri Light" panose="020F0502020204030204" pitchFamily="34" charset="0"/>
                <a:cs typeface="Calibri Light" panose="020F0502020204030204" pitchFamily="34" charset="0"/>
              </a:rPr>
              <a:t> and a </a:t>
            </a:r>
            <a:r>
              <a:rPr lang="en-US" sz="1600" dirty="0" err="1">
                <a:latin typeface="Calibri Light" panose="020F0502020204030204" pitchFamily="34" charset="0"/>
                <a:cs typeface="Calibri Light" panose="020F0502020204030204" pitchFamily="34" charset="0"/>
              </a:rPr>
              <a:t>ResNet</a:t>
            </a:r>
            <a:r>
              <a:rPr lang="en-US" sz="1600" dirty="0">
                <a:latin typeface="Calibri Light" panose="020F0502020204030204" pitchFamily="34" charset="0"/>
                <a:cs typeface="Calibri Light" panose="020F0502020204030204" pitchFamily="34" charset="0"/>
              </a:rPr>
              <a:t> V1 style structure with two 3x3 filters in the residual path, batch norm and </a:t>
            </a:r>
            <a:r>
              <a:rPr lang="en-US" sz="1600" dirty="0" err="1">
                <a:latin typeface="Calibri Light" panose="020F0502020204030204" pitchFamily="34" charset="0"/>
                <a:cs typeface="Calibri Light" panose="020F0502020204030204" pitchFamily="34" charset="0"/>
              </a:rPr>
              <a:t>ReLU</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There were 2 versions of the shared portion of the network, 1 with 20 residual blocks and 1 with 40 residual blocks</a:t>
            </a:r>
          </a:p>
          <a:p>
            <a:pPr lvl="1"/>
            <a:r>
              <a:rPr lang="en-US" sz="1600" dirty="0">
                <a:latin typeface="Calibri Light" panose="020F0502020204030204" pitchFamily="34" charset="0"/>
                <a:cs typeface="Calibri Light" panose="020F0502020204030204" pitchFamily="34" charset="0"/>
              </a:rPr>
              <a:t>The policy network has 2 additional layers:  two CNN style 2D convolutions with 1x1 filters, batch norm, </a:t>
            </a:r>
            <a:r>
              <a:rPr lang="en-US" sz="1600" dirty="0" err="1">
                <a:latin typeface="Calibri Light" panose="020F0502020204030204" pitchFamily="34" charset="0"/>
                <a:cs typeface="Calibri Light" panose="020F0502020204030204" pitchFamily="34" charset="0"/>
              </a:rPr>
              <a:t>ReLU</a:t>
            </a:r>
            <a:r>
              <a:rPr lang="en-US" sz="1600" dirty="0">
                <a:latin typeface="Calibri Light" panose="020F0502020204030204" pitchFamily="34" charset="0"/>
                <a:cs typeface="Calibri Light" panose="020F0502020204030204" pitchFamily="34" charset="0"/>
              </a:rPr>
              <a:t> and a fully connected layer with 19</a:t>
            </a:r>
            <a:r>
              <a:rPr lang="en-US" sz="1600" baseline="30000" dirty="0">
                <a:latin typeface="Calibri Light" panose="020F0502020204030204" pitchFamily="34" charset="0"/>
                <a:cs typeface="Calibri Light" panose="020F0502020204030204" pitchFamily="34" charset="0"/>
              </a:rPr>
              <a:t>2</a:t>
            </a:r>
            <a:r>
              <a:rPr lang="en-US" sz="1600" dirty="0">
                <a:latin typeface="Calibri Light" panose="020F0502020204030204" pitchFamily="34" charset="0"/>
                <a:cs typeface="Calibri Light" panose="020F0502020204030204" pitchFamily="34" charset="0"/>
              </a:rPr>
              <a:t> + 1 = 362 outputs</a:t>
            </a:r>
          </a:p>
          <a:p>
            <a:pPr lvl="1"/>
            <a:r>
              <a:rPr lang="en-US" sz="1600" dirty="0">
                <a:latin typeface="Calibri Light" panose="020F0502020204030204" pitchFamily="34" charset="0"/>
                <a:cs typeface="Calibri Light" panose="020F0502020204030204" pitchFamily="34" charset="0"/>
              </a:rPr>
              <a:t>The value network has 3 additional layers:  1 CNN style 2D convolution with 1x1 filters, batch norm, </a:t>
            </a:r>
            <a:r>
              <a:rPr lang="en-US" sz="1600" dirty="0" err="1">
                <a:latin typeface="Calibri Light" panose="020F0502020204030204" pitchFamily="34" charset="0"/>
                <a:cs typeface="Calibri Light" panose="020F0502020204030204" pitchFamily="34" charset="0"/>
              </a:rPr>
              <a:t>ReLU</a:t>
            </a:r>
            <a:r>
              <a:rPr lang="en-US" sz="1600" dirty="0">
                <a:latin typeface="Calibri Light" panose="020F0502020204030204" pitchFamily="34" charset="0"/>
                <a:cs typeface="Calibri Light" panose="020F0502020204030204" pitchFamily="34" charset="0"/>
              </a:rPr>
              <a:t>, a fully connected layer with 256 outputs and </a:t>
            </a:r>
            <a:r>
              <a:rPr lang="en-US" sz="1600" dirty="0" err="1">
                <a:latin typeface="Calibri Light" panose="020F0502020204030204" pitchFamily="34" charset="0"/>
                <a:cs typeface="Calibri Light" panose="020F0502020204030204" pitchFamily="34" charset="0"/>
              </a:rPr>
              <a:t>ReLU</a:t>
            </a:r>
            <a:r>
              <a:rPr lang="en-US" sz="1600" dirty="0">
                <a:latin typeface="Calibri Light" panose="020F0502020204030204" pitchFamily="34" charset="0"/>
                <a:cs typeface="Calibri Light" panose="020F0502020204030204" pitchFamily="34" charset="0"/>
              </a:rPr>
              <a:t>, a fully connected layer with 1 output and a </a:t>
            </a:r>
            <a:r>
              <a:rPr lang="en-US" sz="1600" dirty="0" err="1">
                <a:latin typeface="Calibri Light" panose="020F0502020204030204" pitchFamily="34" charset="0"/>
                <a:cs typeface="Calibri Light" panose="020F0502020204030204" pitchFamily="34" charset="0"/>
              </a:rPr>
              <a:t>tanh</a:t>
            </a:r>
            <a:r>
              <a:rPr lang="en-US" sz="1600" dirty="0">
                <a:latin typeface="Calibri Light" panose="020F0502020204030204" pitchFamily="34" charset="0"/>
                <a:cs typeface="Calibri Light" panose="020F0502020204030204" pitchFamily="34" charset="0"/>
              </a:rPr>
              <a:t> nonlinearity</a:t>
            </a:r>
          </a:p>
          <a:p>
            <a:endParaRPr lang="en-US" sz="8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Training</a:t>
            </a:r>
          </a:p>
          <a:p>
            <a:pPr lvl="1"/>
            <a:r>
              <a:rPr lang="en-US" sz="1600" dirty="0">
                <a:latin typeface="Calibri Light" panose="020F0502020204030204" pitchFamily="34" charset="0"/>
                <a:cs typeface="Calibri Light" panose="020F0502020204030204" pitchFamily="34" charset="0"/>
              </a:rPr>
              <a:t>Step 0: initialize the policy and value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f</a:t>
            </a:r>
            <a:r>
              <a:rPr lang="el-GR" sz="1600" baseline="-25000" dirty="0">
                <a:latin typeface="Calibri Light" panose="020F0502020204030204" pitchFamily="34" charset="0"/>
                <a:cs typeface="Calibri Light" panose="020F0502020204030204" pitchFamily="34" charset="0"/>
              </a:rPr>
              <a:t>Θ</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Step 1: self play using MCTS enhanced with f</a:t>
            </a:r>
            <a:r>
              <a:rPr lang="el-GR" sz="1600" baseline="-25000" dirty="0">
                <a:latin typeface="Calibri Light" panose="020F0502020204030204" pitchFamily="34" charset="0"/>
                <a:cs typeface="Calibri Light" panose="020F0502020204030204" pitchFamily="34" charset="0"/>
              </a:rPr>
              <a:t>Θ</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Step 2: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training to improve f</a:t>
            </a:r>
            <a:r>
              <a:rPr lang="el-GR" sz="1600" baseline="-25000" dirty="0">
                <a:latin typeface="Calibri Light" panose="020F0502020204030204" pitchFamily="34" charset="0"/>
                <a:cs typeface="Calibri Light" panose="020F0502020204030204" pitchFamily="34" charset="0"/>
              </a:rPr>
              <a:t>Θ</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Repeat to Step 1</a:t>
            </a:r>
          </a:p>
          <a:p>
            <a:pPr lvl="1"/>
            <a:r>
              <a:rPr lang="en-US" sz="1600" dirty="0">
                <a:latin typeface="Calibri Light" panose="020F0502020204030204" pitchFamily="34" charset="0"/>
                <a:cs typeface="Calibri Light" panose="020F0502020204030204" pitchFamily="34" charset="0"/>
              </a:rPr>
              <a:t>This can be thought of as a search based policy iteration</a:t>
            </a:r>
          </a:p>
          <a:p>
            <a:endParaRPr lang="en-US" sz="8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Game play via MCTS enhanced with f</a:t>
            </a:r>
            <a:r>
              <a:rPr lang="el-GR" sz="2000" baseline="-25000" dirty="0">
                <a:latin typeface="Calibri Light" panose="020F0502020204030204" pitchFamily="34" charset="0"/>
                <a:cs typeface="Calibri Light" panose="020F0502020204030204" pitchFamily="34" charset="0"/>
              </a:rPr>
              <a:t>Θ</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70</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E1B901B8-685B-9545-B8C3-5EDC7A23DAC6}"/>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Zero</a:t>
            </a:r>
          </a:p>
        </p:txBody>
      </p:sp>
      <p:pic>
        <p:nvPicPr>
          <p:cNvPr id="8" name="Picture 7">
            <a:extLst>
              <a:ext uri="{FF2B5EF4-FFF2-40B4-BE49-F238E27FC236}">
                <a16:creationId xmlns:a16="http://schemas.microsoft.com/office/drawing/2014/main" id="{F6F151C5-CCC5-3F48-9312-162588E3B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97" y="4306771"/>
            <a:ext cx="5486400" cy="1523179"/>
          </a:xfrm>
          <a:prstGeom prst="rect">
            <a:avLst/>
          </a:prstGeom>
        </p:spPr>
      </p:pic>
      <p:sp>
        <p:nvSpPr>
          <p:cNvPr id="9" name="Rectangle 8">
            <a:extLst>
              <a:ext uri="{FF2B5EF4-FFF2-40B4-BE49-F238E27FC236}">
                <a16:creationId xmlns:a16="http://schemas.microsoft.com/office/drawing/2014/main" id="{F6309A32-27A3-5744-A1DF-9A1192DBF62A}"/>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https://deepmind.com/blog/alphago-zero-learning-scratch/</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01309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800" y="1605515"/>
            <a:ext cx="7543798" cy="4752755"/>
          </a:xfrm>
        </p:spPr>
        <p:txBody>
          <a:bodyPr>
            <a:noAutofit/>
          </a:bodyPr>
          <a:lstStyle/>
          <a:p>
            <a:r>
              <a:rPr lang="en-US" sz="2000" dirty="0">
                <a:latin typeface="Calibri Light" panose="020F0502020204030204" pitchFamily="34" charset="0"/>
                <a:cs typeface="Calibri Light" panose="020F0502020204030204" pitchFamily="34" charset="0"/>
              </a:rPr>
              <a:t>Step 1: self play using MCTS enhanced with f</a:t>
            </a:r>
            <a:r>
              <a:rPr lang="el-GR" sz="2000" baseline="-25000" dirty="0">
                <a:latin typeface="Calibri Light" panose="020F0502020204030204" pitchFamily="34" charset="0"/>
                <a:cs typeface="Calibri Light" panose="020F0502020204030204" pitchFamily="34" charset="0"/>
              </a:rPr>
              <a:t>Θ</a:t>
            </a:r>
            <a:endParaRPr lang="en-US" sz="2000" dirty="0">
              <a:latin typeface="Calibri Light" panose="020F0502020204030204" pitchFamily="34" charset="0"/>
              <a:cs typeface="Calibri Light" panose="020F0502020204030204" pitchFamily="34" charset="0"/>
            </a:endParaRPr>
          </a:p>
          <a:p>
            <a:pPr lvl="1"/>
            <a:r>
              <a:rPr lang="en-US" sz="1600" dirty="0" err="1">
                <a:latin typeface="Calibri Light" panose="020F0502020204030204" pitchFamily="34" charset="0"/>
                <a:cs typeface="Calibri Light" panose="020F0502020204030204" pitchFamily="34" charset="0"/>
              </a:rPr>
              <a:t>AlphaGo</a:t>
            </a:r>
            <a:r>
              <a:rPr lang="en-US" sz="1600" dirty="0">
                <a:latin typeface="Calibri Light" panose="020F0502020204030204" pitchFamily="34" charset="0"/>
                <a:cs typeface="Calibri Light" panose="020F0502020204030204" pitchFamily="34" charset="0"/>
              </a:rPr>
              <a:t> Zero plays a game against itself</a:t>
            </a:r>
          </a:p>
          <a:p>
            <a:pPr lvl="1"/>
            <a:r>
              <a:rPr lang="en-US" sz="1600" dirty="0">
                <a:latin typeface="Calibri Light" panose="020F0502020204030204" pitchFamily="34" charset="0"/>
                <a:cs typeface="Calibri Light" panose="020F0502020204030204" pitchFamily="34" charset="0"/>
              </a:rPr>
              <a:t>A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of moves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_MCTS</a:t>
            </a:r>
            <a:r>
              <a:rPr lang="en-US" sz="1600" dirty="0">
                <a:latin typeface="Calibri Light" panose="020F0502020204030204" pitchFamily="34" charset="0"/>
                <a:cs typeface="Calibri Light" panose="020F0502020204030204" pitchFamily="34" charset="0"/>
              </a:rPr>
              <a:t> is created via MCTS enhanced with the latest f</a:t>
            </a:r>
            <a:r>
              <a:rPr lang="el-GR" sz="1600" baseline="-25000" dirty="0">
                <a:latin typeface="Calibri Light" panose="020F0502020204030204" pitchFamily="34" charset="0"/>
                <a:cs typeface="Calibri Light" panose="020F0502020204030204" pitchFamily="34" charset="0"/>
              </a:rPr>
              <a:t>Θ</a:t>
            </a:r>
            <a:endParaRPr lang="en-US" sz="1600" dirty="0">
              <a:latin typeface="Calibri Light" panose="020F0502020204030204" pitchFamily="34" charset="0"/>
              <a:cs typeface="Calibri Light" panose="020F0502020204030204" pitchFamily="34" charset="0"/>
            </a:endParaRPr>
          </a:p>
          <a:p>
            <a:pPr lvl="2"/>
            <a:r>
              <a:rPr lang="en-US" sz="1600" dirty="0">
                <a:latin typeface="Calibri Light" panose="020F0502020204030204" pitchFamily="34" charset="0"/>
                <a:cs typeface="Calibri Light" panose="020F0502020204030204" pitchFamily="34" charset="0"/>
              </a:rPr>
              <a:t>UCT is modified to include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_f</a:t>
            </a:r>
            <a:r>
              <a:rPr lang="en-US" sz="1600" dirty="0">
                <a:latin typeface="Calibri Light" panose="020F0502020204030204" pitchFamily="34" charset="0"/>
                <a:cs typeface="Calibri Light" panose="020F0502020204030204" pitchFamily="34" charset="0"/>
              </a:rPr>
              <a:t> in move selection for implicit breadth reduction</a:t>
            </a:r>
          </a:p>
          <a:p>
            <a:pPr lvl="2"/>
            <a:r>
              <a:rPr lang="en-US" sz="1600" dirty="0" err="1">
                <a:latin typeface="Calibri Light" panose="020F0502020204030204" pitchFamily="34" charset="0"/>
                <a:cs typeface="Calibri Light" panose="020F0502020204030204" pitchFamily="34" charset="0"/>
              </a:rPr>
              <a:t>V</a:t>
            </a:r>
            <a:r>
              <a:rPr lang="en-US" sz="1600" baseline="-25000" dirty="0" err="1">
                <a:latin typeface="Calibri Light" panose="020F0502020204030204" pitchFamily="34" charset="0"/>
                <a:cs typeface="Calibri Light" panose="020F0502020204030204" pitchFamily="34" charset="0"/>
              </a:rPr>
              <a:t>f</a:t>
            </a:r>
            <a:r>
              <a:rPr lang="en-US" sz="1600" dirty="0">
                <a:latin typeface="Calibri Light" panose="020F0502020204030204" pitchFamily="34" charset="0"/>
                <a:cs typeface="Calibri Light" panose="020F0502020204030204" pitchFamily="34" charset="0"/>
              </a:rPr>
              <a:t> is used for leaf scoring for implicit depth reduction</a:t>
            </a:r>
          </a:p>
          <a:p>
            <a:pPr lvl="2"/>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_MCTS</a:t>
            </a:r>
            <a:r>
              <a:rPr lang="en-US" sz="1600" dirty="0">
                <a:latin typeface="Calibri Light" panose="020F0502020204030204" pitchFamily="34" charset="0"/>
                <a:cs typeface="Calibri Light" panose="020F0502020204030204" pitchFamily="34" charset="0"/>
              </a:rPr>
              <a:t> is proportional to visit count raised to a temperature parameter</a:t>
            </a:r>
          </a:p>
          <a:p>
            <a:pPr lvl="1"/>
            <a:r>
              <a:rPr lang="en-US" sz="1600" dirty="0">
                <a:latin typeface="Calibri Light" panose="020F0502020204030204" pitchFamily="34" charset="0"/>
                <a:cs typeface="Calibri Light" panose="020F0502020204030204" pitchFamily="34" charset="0"/>
              </a:rPr>
              <a:t>The game is scored to determine the winner V</a:t>
            </a:r>
            <a:r>
              <a:rPr lang="en-US" sz="1600" baseline="-25000" dirty="0">
                <a:latin typeface="Calibri Light" panose="020F0502020204030204" pitchFamily="34" charset="0"/>
                <a:cs typeface="Calibri Light" panose="020F0502020204030204" pitchFamily="34" charset="0"/>
              </a:rPr>
              <a:t>MCTS</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Results are stored for all of the states and moves as (</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_MCTS</a:t>
            </a:r>
            <a:r>
              <a:rPr lang="en-US" sz="1600" dirty="0">
                <a:latin typeface="Calibri Light" panose="020F0502020204030204" pitchFamily="34" charset="0"/>
                <a:cs typeface="Calibri Light" panose="020F0502020204030204" pitchFamily="34" charset="0"/>
              </a:rPr>
              <a:t>, V</a:t>
            </a:r>
            <a:r>
              <a:rPr lang="en-US" sz="1600" baseline="-25000" dirty="0">
                <a:latin typeface="Calibri Light" panose="020F0502020204030204" pitchFamily="34" charset="0"/>
                <a:cs typeface="Calibri Light" panose="020F0502020204030204" pitchFamily="34" charset="0"/>
              </a:rPr>
              <a:t>MCTS</a:t>
            </a:r>
            <a:r>
              <a:rPr lang="en-US" sz="1600" dirty="0">
                <a:latin typeface="Calibri Light" panose="020F0502020204030204" pitchFamily="34" charset="0"/>
                <a:cs typeface="Calibri Light" panose="020F0502020204030204" pitchFamily="34" charset="0"/>
              </a:rPr>
              <a:t>) tuples</a:t>
            </a:r>
          </a:p>
          <a:p>
            <a:endParaRPr lang="en-US" sz="8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Step 2: </a:t>
            </a:r>
            <a:r>
              <a:rPr lang="en-US" sz="2000" dirty="0" err="1">
                <a:latin typeface="Calibri Light" panose="020F0502020204030204" pitchFamily="34" charset="0"/>
                <a:cs typeface="Calibri Light" panose="020F0502020204030204" pitchFamily="34" charset="0"/>
              </a:rPr>
              <a:t>xNN</a:t>
            </a:r>
            <a:r>
              <a:rPr lang="en-US" sz="2000" dirty="0">
                <a:latin typeface="Calibri Light" panose="020F0502020204030204" pitchFamily="34" charset="0"/>
                <a:cs typeface="Calibri Light" panose="020F0502020204030204" pitchFamily="34" charset="0"/>
              </a:rPr>
              <a:t> training to improve f</a:t>
            </a:r>
            <a:r>
              <a:rPr lang="el-GR" sz="2000" baseline="-25000" dirty="0">
                <a:latin typeface="Calibri Light" panose="020F0502020204030204" pitchFamily="34" charset="0"/>
                <a:cs typeface="Calibri Light" panose="020F0502020204030204" pitchFamily="34" charset="0"/>
              </a:rPr>
              <a:t>Θ</a:t>
            </a:r>
            <a:endParaRPr lang="en-US" sz="20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For each board position </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the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parameters </a:t>
            </a:r>
            <a:r>
              <a:rPr lang="el-GR" sz="1600" dirty="0">
                <a:latin typeface="Calibri Light" panose="020F0502020204030204" pitchFamily="34" charset="0"/>
                <a:cs typeface="Calibri Light" panose="020F0502020204030204" pitchFamily="34" charset="0"/>
              </a:rPr>
              <a:t>Θ</a:t>
            </a:r>
            <a:r>
              <a:rPr lang="en-US" sz="1600" dirty="0">
                <a:latin typeface="Calibri Light" panose="020F0502020204030204" pitchFamily="34" charset="0"/>
                <a:cs typeface="Calibri Light" panose="020F0502020204030204" pitchFamily="34" charset="0"/>
              </a:rPr>
              <a:t> are updated to minimize a 3 part error term via SGD with momentum</a:t>
            </a:r>
          </a:p>
          <a:p>
            <a:pPr lvl="2"/>
            <a:r>
              <a:rPr lang="en-US" sz="1600" dirty="0">
                <a:latin typeface="Calibri Light" panose="020F0502020204030204" pitchFamily="34" charset="0"/>
                <a:cs typeface="Calibri Light" panose="020F0502020204030204" pitchFamily="34" charset="0"/>
              </a:rPr>
              <a:t>Part 1:  cross entropy between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_f</a:t>
            </a:r>
            <a:r>
              <a:rPr lang="en-US" sz="1600" dirty="0">
                <a:latin typeface="Calibri Light" panose="020F0502020204030204" pitchFamily="34" charset="0"/>
                <a:cs typeface="Calibri Light" panose="020F0502020204030204" pitchFamily="34" charset="0"/>
              </a:rPr>
              <a:t> and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sym typeface="Symbol" pitchFamily="2" charset="2"/>
              </a:rPr>
              <a:t>_MCTS</a:t>
            </a:r>
            <a:endParaRPr lang="en-US" sz="1600" dirty="0">
              <a:latin typeface="Calibri Light" panose="020F0502020204030204" pitchFamily="34" charset="0"/>
              <a:cs typeface="Calibri Light" panose="020F0502020204030204" pitchFamily="34" charset="0"/>
            </a:endParaRPr>
          </a:p>
          <a:p>
            <a:pPr lvl="2"/>
            <a:r>
              <a:rPr lang="en-US" sz="1600" dirty="0">
                <a:latin typeface="Calibri Light" panose="020F0502020204030204" pitchFamily="34" charset="0"/>
                <a:cs typeface="Calibri Light" panose="020F0502020204030204" pitchFamily="34" charset="0"/>
              </a:rPr>
              <a:t>Part 2:  mean square error between </a:t>
            </a:r>
            <a:r>
              <a:rPr lang="en-US" sz="1600" dirty="0" err="1">
                <a:latin typeface="Calibri Light" panose="020F0502020204030204" pitchFamily="34" charset="0"/>
                <a:cs typeface="Calibri Light" panose="020F0502020204030204" pitchFamily="34" charset="0"/>
              </a:rPr>
              <a:t>V</a:t>
            </a:r>
            <a:r>
              <a:rPr lang="en-US" sz="1600" baseline="-25000" dirty="0" err="1">
                <a:latin typeface="Calibri Light" panose="020F0502020204030204" pitchFamily="34" charset="0"/>
                <a:cs typeface="Calibri Light" panose="020F0502020204030204" pitchFamily="34" charset="0"/>
              </a:rPr>
              <a:t>f</a:t>
            </a:r>
            <a:r>
              <a:rPr lang="en-US" sz="1600" dirty="0">
                <a:latin typeface="Calibri Light" panose="020F0502020204030204" pitchFamily="34" charset="0"/>
                <a:cs typeface="Calibri Light" panose="020F0502020204030204" pitchFamily="34" charset="0"/>
              </a:rPr>
              <a:t> and V</a:t>
            </a:r>
            <a:r>
              <a:rPr lang="en-US" sz="1600" baseline="-25000" dirty="0">
                <a:latin typeface="Calibri Light" panose="020F0502020204030204" pitchFamily="34" charset="0"/>
                <a:cs typeface="Calibri Light" panose="020F0502020204030204" pitchFamily="34" charset="0"/>
              </a:rPr>
              <a:t>MCTS</a:t>
            </a:r>
            <a:endParaRPr lang="en-US" sz="1600" dirty="0">
              <a:latin typeface="Calibri Light" panose="020F0502020204030204" pitchFamily="34" charset="0"/>
              <a:cs typeface="Calibri Light" panose="020F0502020204030204" pitchFamily="34" charset="0"/>
            </a:endParaRPr>
          </a:p>
          <a:p>
            <a:pPr lvl="2"/>
            <a:r>
              <a:rPr lang="en-US" sz="1600" dirty="0">
                <a:latin typeface="Calibri Light" panose="020F0502020204030204" pitchFamily="34" charset="0"/>
                <a:cs typeface="Calibri Light" panose="020F0502020204030204" pitchFamily="34" charset="0"/>
              </a:rPr>
              <a:t>Part 3:  scaled L</a:t>
            </a:r>
            <a:r>
              <a:rPr lang="en-US" sz="1600" baseline="-25000" dirty="0">
                <a:latin typeface="Calibri Light" panose="020F0502020204030204" pitchFamily="34" charset="0"/>
                <a:cs typeface="Calibri Light" panose="020F0502020204030204" pitchFamily="34" charset="0"/>
              </a:rPr>
              <a:t>2</a:t>
            </a:r>
            <a:r>
              <a:rPr lang="en-US" sz="1600" dirty="0">
                <a:latin typeface="Calibri Light" panose="020F0502020204030204" pitchFamily="34" charset="0"/>
                <a:cs typeface="Calibri Light" panose="020F0502020204030204" pitchFamily="34" charset="0"/>
              </a:rPr>
              <a:t> regularization term on the parameters </a:t>
            </a:r>
            <a:r>
              <a:rPr lang="el-GR" sz="1600" dirty="0">
                <a:latin typeface="Calibri Light" panose="020F0502020204030204" pitchFamily="34" charset="0"/>
                <a:cs typeface="Calibri Light" panose="020F0502020204030204" pitchFamily="34" charset="0"/>
              </a:rPr>
              <a:t>Θ</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MCTS is effectively creating an improved policy and value target to use to update the </a:t>
            </a:r>
            <a:r>
              <a:rPr lang="en-US" sz="1600" dirty="0" err="1">
                <a:latin typeface="Calibri Light" panose="020F0502020204030204" pitchFamily="34" charset="0"/>
                <a:cs typeface="Calibri Light" panose="020F0502020204030204" pitchFamily="34" charset="0"/>
              </a:rPr>
              <a:t>xNN</a:t>
            </a:r>
            <a:r>
              <a:rPr lang="en-US" sz="1600" dirty="0">
                <a:latin typeface="Calibri Light" panose="020F0502020204030204" pitchFamily="34" charset="0"/>
                <a:cs typeface="Calibri Light" panose="020F0502020204030204" pitchFamily="34" charset="0"/>
              </a:rPr>
              <a:t> weights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71</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F9691215-4C62-D744-8A57-BEA9979CD65F}"/>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Zero</a:t>
            </a:r>
          </a:p>
        </p:txBody>
      </p:sp>
      <p:pic>
        <p:nvPicPr>
          <p:cNvPr id="8" name="Picture 7">
            <a:extLst>
              <a:ext uri="{FF2B5EF4-FFF2-40B4-BE49-F238E27FC236}">
                <a16:creationId xmlns:a16="http://schemas.microsoft.com/office/drawing/2014/main" id="{4F030C93-EF13-ED42-A460-922FB212E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97" y="1605515"/>
            <a:ext cx="3657600" cy="3202161"/>
          </a:xfrm>
          <a:prstGeom prst="rect">
            <a:avLst/>
          </a:prstGeom>
        </p:spPr>
      </p:pic>
      <p:sp>
        <p:nvSpPr>
          <p:cNvPr id="9" name="Rectangle 8">
            <a:extLst>
              <a:ext uri="{FF2B5EF4-FFF2-40B4-BE49-F238E27FC236}">
                <a16:creationId xmlns:a16="http://schemas.microsoft.com/office/drawing/2014/main" id="{F2BD73C9-4DF2-2645-80A8-6AAE6D305A17}"/>
              </a:ext>
            </a:extLst>
          </p:cNvPr>
          <p:cNvSpPr/>
          <p:nvPr/>
        </p:nvSpPr>
        <p:spPr>
          <a:xfrm>
            <a:off x="8229598" y="5055416"/>
            <a:ext cx="3657600" cy="1302854"/>
          </a:xfrm>
          <a:prstGeom prst="rect">
            <a:avLst/>
          </a:prstGeom>
          <a:solidFill>
            <a:srgbClr val="FFFD78"/>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alibri Light" panose="020F0502020204030204" pitchFamily="34" charset="0"/>
                <a:cs typeface="Calibri Light" panose="020F0502020204030204" pitchFamily="34" charset="0"/>
              </a:rPr>
              <a:t>Initialize network parameters</a:t>
            </a:r>
          </a:p>
          <a:p>
            <a:r>
              <a:rPr lang="en-US" sz="1600" dirty="0">
                <a:solidFill>
                  <a:schemeClr val="tx1"/>
                </a:solidFill>
                <a:latin typeface="Calibri Light" panose="020F0502020204030204" pitchFamily="34" charset="0"/>
                <a:cs typeface="Calibri Light" panose="020F0502020204030204" pitchFamily="34" charset="0"/>
              </a:rPr>
              <a:t>Loop</a:t>
            </a:r>
          </a:p>
          <a:p>
            <a:r>
              <a:rPr lang="en-US" sz="1600" dirty="0">
                <a:solidFill>
                  <a:schemeClr val="tx1"/>
                </a:solidFill>
                <a:latin typeface="Calibri Light" panose="020F0502020204030204" pitchFamily="34" charset="0"/>
                <a:cs typeface="Calibri Light" panose="020F0502020204030204" pitchFamily="34" charset="0"/>
              </a:rPr>
              <a:t>     Step 1 self play</a:t>
            </a:r>
          </a:p>
          <a:p>
            <a:r>
              <a:rPr lang="en-US" sz="1600" dirty="0">
                <a:solidFill>
                  <a:schemeClr val="tx1"/>
                </a:solidFill>
                <a:latin typeface="Calibri Light" panose="020F0502020204030204" pitchFamily="34" charset="0"/>
                <a:cs typeface="Calibri Light" panose="020F0502020204030204" pitchFamily="34" charset="0"/>
              </a:rPr>
              <a:t>     Step 2 policy and value improvement</a:t>
            </a:r>
          </a:p>
        </p:txBody>
      </p:sp>
      <p:sp>
        <p:nvSpPr>
          <p:cNvPr id="10" name="Rectangle 9">
            <a:extLst>
              <a:ext uri="{FF2B5EF4-FFF2-40B4-BE49-F238E27FC236}">
                <a16:creationId xmlns:a16="http://schemas.microsoft.com/office/drawing/2014/main" id="{96388D1D-7051-764B-BE07-644E3C80153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https://deepmind.com/blog/alphago-zero-learning-scratch/</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85367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Go</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72</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F9691215-4C62-D744-8A57-BEA9979CD65F}"/>
              </a:ext>
            </a:extLst>
          </p:cNvPr>
          <p:cNvSpPr txBox="1"/>
          <p:nvPr/>
        </p:nvSpPr>
        <p:spPr>
          <a:xfrm>
            <a:off x="685798" y="1049998"/>
            <a:ext cx="11201399" cy="307777"/>
          </a:xfrm>
          <a:prstGeom prst="rect">
            <a:avLst/>
          </a:prstGeom>
          <a:noFill/>
        </p:spPr>
        <p:txBody>
          <a:bodyPr wrap="square" rtlCol="0">
            <a:spAutoFit/>
          </a:bodyPr>
          <a:lstStyle/>
          <a:p>
            <a:r>
              <a:rPr lang="en-US" sz="1400" dirty="0" err="1">
                <a:latin typeface="Calibri Light" panose="020F0502020204030204" pitchFamily="34" charset="0"/>
                <a:cs typeface="Calibri Light" panose="020F0502020204030204" pitchFamily="34" charset="0"/>
              </a:rPr>
              <a:t>AlphaGo</a:t>
            </a:r>
            <a:r>
              <a:rPr lang="en-US" sz="1400" dirty="0">
                <a:latin typeface="Calibri Light" panose="020F0502020204030204" pitchFamily="34" charset="0"/>
                <a:cs typeface="Calibri Light" panose="020F0502020204030204" pitchFamily="34" charset="0"/>
              </a:rPr>
              <a:t> Zero</a:t>
            </a:r>
          </a:p>
        </p:txBody>
      </p:sp>
      <p:sp>
        <p:nvSpPr>
          <p:cNvPr id="10" name="Rectangle 9">
            <a:extLst>
              <a:ext uri="{FF2B5EF4-FFF2-40B4-BE49-F238E27FC236}">
                <a16:creationId xmlns:a16="http://schemas.microsoft.com/office/drawing/2014/main" id="{96388D1D-7051-764B-BE07-644E3C80153B}"/>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https://deepmind.com/blog/alphago-zero-learning-scratch/</a:t>
            </a:r>
            <a:endParaRPr lang="en-US" sz="1200" dirty="0">
              <a:solidFill>
                <a:schemeClr val="tx1"/>
              </a:solidFill>
              <a:latin typeface="Calibri Light" panose="020F0502020204030204" pitchFamily="34" charset="0"/>
              <a:cs typeface="Calibri Light" panose="020F0502020204030204" pitchFamily="34" charset="0"/>
            </a:endParaRPr>
          </a:p>
        </p:txBody>
      </p:sp>
      <p:pic>
        <p:nvPicPr>
          <p:cNvPr id="13" name="Picture 12">
            <a:extLst>
              <a:ext uri="{FF2B5EF4-FFF2-40B4-BE49-F238E27FC236}">
                <a16:creationId xmlns:a16="http://schemas.microsoft.com/office/drawing/2014/main" id="{5B68BAD0-6C6B-C146-8847-3E92A4CEE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94803"/>
            <a:ext cx="10972800" cy="3928654"/>
          </a:xfrm>
          <a:prstGeom prst="rect">
            <a:avLst/>
          </a:prstGeom>
        </p:spPr>
      </p:pic>
    </p:spTree>
    <p:extLst>
      <p:ext uri="{BB962C8B-B14F-4D97-AF65-F5344CB8AC3E}">
        <p14:creationId xmlns:p14="http://schemas.microsoft.com/office/powerpoint/2010/main" val="2608066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Chess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Zero used a relatively general training strategy to learn a policy for a turn based 2 player zero sum game without human knowledge</a:t>
            </a:r>
          </a:p>
          <a:p>
            <a:endParaRPr lang="en-US" sz="20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Alpha Zero makes a few additional modifications to the </a:t>
            </a:r>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Zero training strategy then applies the same training strategy to multiple games and achieves (arguably) the best performance in each relative to all humans and other computer programs</a:t>
            </a:r>
          </a:p>
          <a:p>
            <a:pPr lvl="1"/>
            <a:r>
              <a:rPr lang="en-US" sz="1600" dirty="0">
                <a:latin typeface="Calibri Light" panose="020F0502020204030204" pitchFamily="34" charset="0"/>
                <a:cs typeface="Calibri Light" panose="020F0502020204030204" pitchFamily="34" charset="0"/>
              </a:rPr>
              <a:t>Go</a:t>
            </a:r>
          </a:p>
          <a:p>
            <a:pPr lvl="1"/>
            <a:r>
              <a:rPr lang="en-US" sz="1600" dirty="0">
                <a:latin typeface="Calibri Light" panose="020F0502020204030204" pitchFamily="34" charset="0"/>
                <a:cs typeface="Calibri Light" panose="020F0502020204030204" pitchFamily="34" charset="0"/>
              </a:rPr>
              <a:t>Chess</a:t>
            </a:r>
          </a:p>
          <a:p>
            <a:pPr lvl="1"/>
            <a:r>
              <a:rPr lang="en-US" sz="1600" dirty="0">
                <a:latin typeface="Calibri Light" panose="020F0502020204030204" pitchFamily="34" charset="0"/>
                <a:cs typeface="Calibri Light" panose="020F0502020204030204" pitchFamily="34" charset="0"/>
              </a:rPr>
              <a:t>Shogi</a:t>
            </a:r>
          </a:p>
          <a:p>
            <a:endParaRPr lang="en-US" sz="20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A summary of training strategy modifications relative to </a:t>
            </a:r>
            <a:r>
              <a:rPr lang="en-US" sz="2000" dirty="0" err="1">
                <a:latin typeface="Calibri Light" panose="020F0502020204030204" pitchFamily="34" charset="0"/>
                <a:cs typeface="Calibri Light" panose="020F0502020204030204" pitchFamily="34" charset="0"/>
              </a:rPr>
              <a:t>AlphaGo</a:t>
            </a:r>
            <a:r>
              <a:rPr lang="en-US" sz="2000" dirty="0">
                <a:latin typeface="Calibri Light" panose="020F0502020204030204" pitchFamily="34" charset="0"/>
                <a:cs typeface="Calibri Light" panose="020F0502020204030204" pitchFamily="34" charset="0"/>
              </a:rPr>
              <a:t> Zero</a:t>
            </a:r>
          </a:p>
          <a:p>
            <a:pPr lvl="1"/>
            <a:r>
              <a:rPr lang="en-US" sz="1600" dirty="0">
                <a:latin typeface="Calibri Light" panose="020F0502020204030204" pitchFamily="34" charset="0"/>
                <a:cs typeface="Calibri Light" panose="020F0502020204030204" pitchFamily="34" charset="0"/>
              </a:rPr>
              <a:t>Value target based on expected outcome vs win / loss</a:t>
            </a:r>
          </a:p>
          <a:p>
            <a:pPr lvl="1"/>
            <a:r>
              <a:rPr lang="en-US" sz="1600" dirty="0">
                <a:latin typeface="Calibri Light" panose="020F0502020204030204" pitchFamily="34" charset="0"/>
                <a:cs typeface="Calibri Light" panose="020F0502020204030204" pitchFamily="34" charset="0"/>
              </a:rPr>
              <a:t>No exploitation of rotation and reflection invariance</a:t>
            </a:r>
          </a:p>
          <a:p>
            <a:pPr lvl="1"/>
            <a:r>
              <a:rPr lang="en-US" sz="1600" dirty="0">
                <a:latin typeface="Calibri Light" panose="020F0502020204030204" pitchFamily="34" charset="0"/>
                <a:cs typeface="Calibri Light" panose="020F0502020204030204" pitchFamily="34" charset="0"/>
              </a:rPr>
              <a:t>Continual updates of the single neural network vs maintaining a best player</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73</a:t>
            </a:fld>
            <a:endParaRPr lang="en-US" dirty="0">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35D765F4-7BE0-044A-BA28-9A3135167907}"/>
              </a:ext>
            </a:extLst>
          </p:cNvPr>
          <p:cNvSpPr txBox="1"/>
          <p:nvPr/>
        </p:nvSpPr>
        <p:spPr>
          <a:xfrm>
            <a:off x="685798" y="1049998"/>
            <a:ext cx="11201399" cy="307777"/>
          </a:xfrm>
          <a:prstGeom prst="rect">
            <a:avLst/>
          </a:prstGeom>
          <a:noFill/>
        </p:spPr>
        <p:txBody>
          <a:bodyPr wrap="square" rtlCol="0">
            <a:spAutoFit/>
          </a:bodyPr>
          <a:lstStyle/>
          <a:p>
            <a:r>
              <a:rPr lang="en-US" sz="1400" dirty="0">
                <a:latin typeface="Calibri Light" panose="020F0502020204030204" pitchFamily="34" charset="0"/>
                <a:cs typeface="Calibri Light" panose="020F0502020204030204" pitchFamily="34" charset="0"/>
              </a:rPr>
              <a:t>Alpha Zero</a:t>
            </a:r>
          </a:p>
        </p:txBody>
      </p:sp>
    </p:spTree>
    <p:extLst>
      <p:ext uri="{BB962C8B-B14F-4D97-AF65-F5344CB8AC3E}">
        <p14:creationId xmlns:p14="http://schemas.microsoft.com/office/powerpoint/2010/main" val="24005338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Chess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5257801" cy="4752755"/>
          </a:xfrm>
        </p:spPr>
        <p:txBody>
          <a:bodyPr>
            <a:noAutofit/>
          </a:bodyPr>
          <a:lstStyle/>
          <a:p>
            <a:r>
              <a:rPr lang="en-US" sz="2000" dirty="0">
                <a:latin typeface="Calibri Light" panose="020F0502020204030204" pitchFamily="34" charset="0"/>
                <a:cs typeface="Calibri Light" panose="020F0502020204030204" pitchFamily="34" charset="0"/>
              </a:rPr>
              <a:t>An example of how MCTS focuses as a function of the number of simulations</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In general, Alpha Zero evaluates many fewer positions than programs like </a:t>
            </a:r>
            <a:r>
              <a:rPr lang="en-US" sz="2000" dirty="0" err="1">
                <a:latin typeface="Calibri Light" panose="020F0502020204030204" pitchFamily="34" charset="0"/>
                <a:cs typeface="Calibri Light" panose="020F0502020204030204" pitchFamily="34" charset="0"/>
              </a:rPr>
              <a:t>Stockfish</a:t>
            </a:r>
            <a:r>
              <a:rPr lang="en-US" sz="2000" dirty="0">
                <a:latin typeface="Calibri Light" panose="020F0502020204030204" pitchFamily="34" charset="0"/>
                <a:cs typeface="Calibri Light" panose="020F0502020204030204" pitchFamily="34" charset="0"/>
              </a:rPr>
              <a:t> that use Alpha Beta pruning but the positions that it evaluates are of much higher quality as a result of the policy and value network</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Sort of like a super human</a:t>
            </a:r>
          </a:p>
          <a:p>
            <a:pPr lvl="1"/>
            <a:r>
              <a:rPr lang="en-US" sz="1600" dirty="0">
                <a:latin typeface="Calibri Light" panose="020F0502020204030204" pitchFamily="34" charset="0"/>
                <a:cs typeface="Calibri Light" panose="020F0502020204030204" pitchFamily="34" charset="0"/>
              </a:rPr>
              <a:t>High quality move evaluations like a person would do</a:t>
            </a:r>
          </a:p>
          <a:p>
            <a:pPr lvl="1"/>
            <a:r>
              <a:rPr lang="en-US" sz="1600" dirty="0">
                <a:latin typeface="Calibri Light" panose="020F0502020204030204" pitchFamily="34" charset="0"/>
                <a:cs typeface="Calibri Light" panose="020F0502020204030204" pitchFamily="34" charset="0"/>
              </a:rPr>
              <a:t>Just lots more and deeper</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74</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D9F47505-493E-F04E-B7F9-96A8D7065BEC}"/>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https://deepmind.com/research/publications/general-reinforcement-learning-algorithm-masters-chess-shogi-and-go-through-self-play/</a:t>
            </a:r>
            <a:endParaRPr lang="en-US" sz="1200" dirty="0">
              <a:solidFill>
                <a:schemeClr val="tx1"/>
              </a:solidFill>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35D765F4-7BE0-044A-BA28-9A3135167907}"/>
              </a:ext>
            </a:extLst>
          </p:cNvPr>
          <p:cNvSpPr txBox="1"/>
          <p:nvPr/>
        </p:nvSpPr>
        <p:spPr>
          <a:xfrm>
            <a:off x="685798" y="1049998"/>
            <a:ext cx="11201399" cy="307777"/>
          </a:xfrm>
          <a:prstGeom prst="rect">
            <a:avLst/>
          </a:prstGeom>
          <a:noFill/>
        </p:spPr>
        <p:txBody>
          <a:bodyPr wrap="square" rtlCol="0">
            <a:spAutoFit/>
          </a:bodyPr>
          <a:lstStyle/>
          <a:p>
            <a:r>
              <a:rPr lang="en-US" sz="1400" dirty="0">
                <a:latin typeface="Calibri Light" panose="020F0502020204030204" pitchFamily="34" charset="0"/>
                <a:cs typeface="Calibri Light" panose="020F0502020204030204" pitchFamily="34" charset="0"/>
              </a:rPr>
              <a:t>Alpha Zero</a:t>
            </a:r>
          </a:p>
        </p:txBody>
      </p:sp>
      <p:pic>
        <p:nvPicPr>
          <p:cNvPr id="9" name="Picture 8">
            <a:extLst>
              <a:ext uri="{FF2B5EF4-FFF2-40B4-BE49-F238E27FC236}">
                <a16:creationId xmlns:a16="http://schemas.microsoft.com/office/drawing/2014/main" id="{070AE444-598D-5444-8696-6BC8A5ADF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158" y="1605515"/>
            <a:ext cx="3185281" cy="4572000"/>
          </a:xfrm>
          <a:prstGeom prst="rect">
            <a:avLst/>
          </a:prstGeom>
        </p:spPr>
      </p:pic>
    </p:spTree>
    <p:extLst>
      <p:ext uri="{BB962C8B-B14F-4D97-AF65-F5344CB8AC3E}">
        <p14:creationId xmlns:p14="http://schemas.microsoft.com/office/powerpoint/2010/main" val="24817059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Chess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75</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D9F47505-493E-F04E-B7F9-96A8D7065BEC}"/>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https://deepmind.com/research/publications/general-reinforcement-learning-algorithm-masters-chess-shogi-and-go-through-self-play/</a:t>
            </a:r>
            <a:endParaRPr lang="en-US" sz="1200" dirty="0">
              <a:solidFill>
                <a:schemeClr val="tx1"/>
              </a:solidFill>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35D765F4-7BE0-044A-BA28-9A3135167907}"/>
              </a:ext>
            </a:extLst>
          </p:cNvPr>
          <p:cNvSpPr txBox="1"/>
          <p:nvPr/>
        </p:nvSpPr>
        <p:spPr>
          <a:xfrm>
            <a:off x="685798" y="1049998"/>
            <a:ext cx="11201399" cy="307777"/>
          </a:xfrm>
          <a:prstGeom prst="rect">
            <a:avLst/>
          </a:prstGeom>
          <a:noFill/>
        </p:spPr>
        <p:txBody>
          <a:bodyPr wrap="square" rtlCol="0">
            <a:spAutoFit/>
          </a:bodyPr>
          <a:lstStyle/>
          <a:p>
            <a:r>
              <a:rPr lang="en-US" sz="1400" dirty="0">
                <a:latin typeface="Calibri Light" panose="020F0502020204030204" pitchFamily="34" charset="0"/>
                <a:cs typeface="Calibri Light" panose="020F0502020204030204" pitchFamily="34" charset="0"/>
              </a:rPr>
              <a:t>Alpha Zero</a:t>
            </a:r>
          </a:p>
        </p:txBody>
      </p:sp>
      <p:pic>
        <p:nvPicPr>
          <p:cNvPr id="12" name="Picture 11">
            <a:extLst>
              <a:ext uri="{FF2B5EF4-FFF2-40B4-BE49-F238E27FC236}">
                <a16:creationId xmlns:a16="http://schemas.microsoft.com/office/drawing/2014/main" id="{9791173D-C9CE-3D49-B3A5-EFA9AE809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821" y="1402520"/>
            <a:ext cx="9467557" cy="4572000"/>
          </a:xfrm>
          <a:prstGeom prst="rect">
            <a:avLst/>
          </a:prstGeom>
        </p:spPr>
      </p:pic>
    </p:spTree>
    <p:extLst>
      <p:ext uri="{BB962C8B-B14F-4D97-AF65-F5344CB8AC3E}">
        <p14:creationId xmlns:p14="http://schemas.microsoft.com/office/powerpoint/2010/main" val="164587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Chess</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76</a:t>
            </a:fld>
            <a:endParaRPr lang="en-US" dirty="0">
              <a:latin typeface="Calibri Light" panose="020F0502020204030204" pitchFamily="34" charset="0"/>
              <a:cs typeface="Calibri Light" panose="020F0502020204030204" pitchFamily="34" charset="0"/>
            </a:endParaRPr>
          </a:p>
        </p:txBody>
      </p:sp>
      <p:sp>
        <p:nvSpPr>
          <p:cNvPr id="6" name="Rectangle 5">
            <a:extLst>
              <a:ext uri="{FF2B5EF4-FFF2-40B4-BE49-F238E27FC236}">
                <a16:creationId xmlns:a16="http://schemas.microsoft.com/office/drawing/2014/main" id="{D9F47505-493E-F04E-B7F9-96A8D7065BEC}"/>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2"/>
              </a:rPr>
              <a:t>https://deeplearning.mit.edu</a:t>
            </a:r>
            <a:endParaRPr lang="en-US" sz="1200" dirty="0">
              <a:solidFill>
                <a:schemeClr val="tx1"/>
              </a:solidFill>
              <a:latin typeface="Calibri Light" panose="020F0502020204030204" pitchFamily="34" charset="0"/>
              <a:cs typeface="Calibri Light" panose="020F0502020204030204" pitchFamily="34" charset="0"/>
            </a:endParaRPr>
          </a:p>
        </p:txBody>
      </p:sp>
      <p:sp>
        <p:nvSpPr>
          <p:cNvPr id="7" name="TextBox 6">
            <a:extLst>
              <a:ext uri="{FF2B5EF4-FFF2-40B4-BE49-F238E27FC236}">
                <a16:creationId xmlns:a16="http://schemas.microsoft.com/office/drawing/2014/main" id="{35D765F4-7BE0-044A-BA28-9A3135167907}"/>
              </a:ext>
            </a:extLst>
          </p:cNvPr>
          <p:cNvSpPr txBox="1"/>
          <p:nvPr/>
        </p:nvSpPr>
        <p:spPr>
          <a:xfrm>
            <a:off x="685798" y="1049998"/>
            <a:ext cx="11201399" cy="307777"/>
          </a:xfrm>
          <a:prstGeom prst="rect">
            <a:avLst/>
          </a:prstGeom>
          <a:noFill/>
        </p:spPr>
        <p:txBody>
          <a:bodyPr wrap="square" rtlCol="0">
            <a:spAutoFit/>
          </a:bodyPr>
          <a:lstStyle/>
          <a:p>
            <a:r>
              <a:rPr lang="en-US" sz="1400" dirty="0">
                <a:latin typeface="Calibri Light" panose="020F0502020204030204" pitchFamily="34" charset="0"/>
                <a:cs typeface="Calibri Light" panose="020F0502020204030204" pitchFamily="34" charset="0"/>
              </a:rPr>
              <a:t>Alpha Zero</a:t>
            </a:r>
          </a:p>
        </p:txBody>
      </p:sp>
      <p:pic>
        <p:nvPicPr>
          <p:cNvPr id="8" name="Picture 7">
            <a:extLst>
              <a:ext uri="{FF2B5EF4-FFF2-40B4-BE49-F238E27FC236}">
                <a16:creationId xmlns:a16="http://schemas.microsoft.com/office/drawing/2014/main" id="{A839F0A8-B912-504A-99AB-6D1559B36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79" y="1573130"/>
            <a:ext cx="7620000" cy="4572000"/>
          </a:xfrm>
          <a:prstGeom prst="rect">
            <a:avLst/>
          </a:prstGeom>
        </p:spPr>
      </p:pic>
    </p:spTree>
    <p:extLst>
      <p:ext uri="{BB962C8B-B14F-4D97-AF65-F5344CB8AC3E}">
        <p14:creationId xmlns:p14="http://schemas.microsoft.com/office/powerpoint/2010/main" val="78122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Rubik’s Cube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4800601" cy="4752755"/>
          </a:xfrm>
        </p:spPr>
        <p:txBody>
          <a:bodyPr>
            <a:noAutofit/>
          </a:bodyPr>
          <a:lstStyle/>
          <a:p>
            <a:r>
              <a:rPr lang="en-US" sz="2000" dirty="0">
                <a:latin typeface="Calibri Light" panose="020F0502020204030204" pitchFamily="34" charset="0"/>
                <a:cs typeface="Calibri Light" panose="020F0502020204030204" pitchFamily="34" charset="0"/>
              </a:rPr>
              <a:t>Autodidactic iteration trains a value and policy network</a:t>
            </a:r>
          </a:p>
          <a:p>
            <a:pPr lvl="1"/>
            <a:r>
              <a:rPr lang="en-US" sz="1600" dirty="0">
                <a:latin typeface="Calibri Light" panose="020F0502020204030204" pitchFamily="34" charset="0"/>
                <a:cs typeface="Calibri Light" panose="020F0502020204030204" pitchFamily="34" charset="0"/>
              </a:rPr>
              <a:t>Start from a solved cube and an initialized network that predictions values and move </a:t>
            </a:r>
            <a:r>
              <a:rPr lang="en-US" sz="1600" dirty="0" err="1">
                <a:latin typeface="Calibri Light" panose="020F0502020204030204" pitchFamily="34" charset="0"/>
                <a:cs typeface="Calibri Light" panose="020F0502020204030204" pitchFamily="34" charset="0"/>
              </a:rPr>
              <a:t>pmfs</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Generate training samples via 90 degree moves from the set of 12 valid moves {F, F’, B, B’, L, L’, R, R’, U, U’, D, D’} where the letter indicates the face and no prime / prime indicates the direction</a:t>
            </a:r>
          </a:p>
          <a:p>
            <a:pPr lvl="1"/>
            <a:r>
              <a:rPr lang="en-US" sz="1600" dirty="0">
                <a:latin typeface="Calibri Light" panose="020F0502020204030204" pitchFamily="34" charset="0"/>
                <a:cs typeface="Calibri Light" panose="020F0502020204030204" pitchFamily="34" charset="0"/>
              </a:rPr>
              <a:t>For each of the training samples generate all of it’s children via making all possible moves</a:t>
            </a:r>
          </a:p>
          <a:p>
            <a:pPr lvl="1"/>
            <a:r>
              <a:rPr lang="en-US" sz="1600" dirty="0">
                <a:latin typeface="Calibri Light" panose="020F0502020204030204" pitchFamily="34" charset="0"/>
                <a:cs typeface="Calibri Light" panose="020F0502020204030204" pitchFamily="34" charset="0"/>
              </a:rPr>
              <a:t>For each child determine the value and use the maximum value and associated move to improve the network parameters</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MCTS used the trained value and policy networks to implicitly reduce breadth and depth</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77</a:t>
            </a:fld>
            <a:endParaRPr lang="en-US" dirty="0">
              <a:latin typeface="Calibri Light" panose="020F0502020204030204" pitchFamily="34" charset="0"/>
              <a:cs typeface="Calibri Light" panose="020F0502020204030204" pitchFamily="34" charset="0"/>
            </a:endParaRPr>
          </a:p>
        </p:txBody>
      </p:sp>
      <p:pic>
        <p:nvPicPr>
          <p:cNvPr id="7" name="Picture 6">
            <a:extLst>
              <a:ext uri="{FF2B5EF4-FFF2-40B4-BE49-F238E27FC236}">
                <a16:creationId xmlns:a16="http://schemas.microsoft.com/office/drawing/2014/main" id="{B874CCEA-72D4-904E-8D9C-F6DBC0E26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8" y="1605515"/>
            <a:ext cx="5943600" cy="1949552"/>
          </a:xfrm>
          <a:prstGeom prst="rect">
            <a:avLst/>
          </a:prstGeom>
        </p:spPr>
      </p:pic>
      <p:sp>
        <p:nvSpPr>
          <p:cNvPr id="10" name="Rectangle 9">
            <a:extLst>
              <a:ext uri="{FF2B5EF4-FFF2-40B4-BE49-F238E27FC236}">
                <a16:creationId xmlns:a16="http://schemas.microsoft.com/office/drawing/2014/main" id="{D85CCD3A-6EEE-354A-A00C-B769F6C907B6}"/>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https://arxiv.org/abs/1805.07470</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53218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Example: Rubik’s Cube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4800601" cy="4752755"/>
          </a:xfrm>
        </p:spPr>
        <p:txBody>
          <a:bodyPr>
            <a:noAutofit/>
          </a:bodyPr>
          <a:lstStyle/>
          <a:p>
            <a:r>
              <a:rPr lang="en-US" sz="2000" dirty="0">
                <a:latin typeface="Calibri Light" panose="020F0502020204030204" pitchFamily="34" charset="0"/>
                <a:cs typeface="Calibri Light" panose="020F0502020204030204" pitchFamily="34" charset="0"/>
              </a:rPr>
              <a:t>Autodidactic iteration trains a value and policy network</a:t>
            </a:r>
          </a:p>
          <a:p>
            <a:pPr lvl="1"/>
            <a:r>
              <a:rPr lang="en-US" sz="1600" dirty="0">
                <a:latin typeface="Calibri Light" panose="020F0502020204030204" pitchFamily="34" charset="0"/>
                <a:cs typeface="Calibri Light" panose="020F0502020204030204" pitchFamily="34" charset="0"/>
              </a:rPr>
              <a:t>Start from a solved cube and an initialized network that predictions values and move </a:t>
            </a:r>
            <a:r>
              <a:rPr lang="en-US" sz="1600" dirty="0" err="1">
                <a:latin typeface="Calibri Light" panose="020F0502020204030204" pitchFamily="34" charset="0"/>
                <a:cs typeface="Calibri Light" panose="020F0502020204030204" pitchFamily="34" charset="0"/>
              </a:rPr>
              <a:t>pmfs</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rPr>
              <a:t>Generate training samples via 90 degree moves from the set of 12 valid moves {F, F’, B, B’, L, L’, R, R’, U, U’, D, D’} where the letter indicates the face and no prime / prime indicates the direction</a:t>
            </a:r>
          </a:p>
          <a:p>
            <a:pPr lvl="1"/>
            <a:r>
              <a:rPr lang="en-US" sz="1600" dirty="0">
                <a:latin typeface="Calibri Light" panose="020F0502020204030204" pitchFamily="34" charset="0"/>
                <a:cs typeface="Calibri Light" panose="020F0502020204030204" pitchFamily="34" charset="0"/>
              </a:rPr>
              <a:t>For each of the training samples generate all of it’s children via making all possible moves</a:t>
            </a:r>
          </a:p>
          <a:p>
            <a:pPr lvl="1"/>
            <a:r>
              <a:rPr lang="en-US" sz="1600" dirty="0">
                <a:latin typeface="Calibri Light" panose="020F0502020204030204" pitchFamily="34" charset="0"/>
                <a:cs typeface="Calibri Light" panose="020F0502020204030204" pitchFamily="34" charset="0"/>
              </a:rPr>
              <a:t>For each child determine the value and use the maximum value and associated move to improve the network parameters</a:t>
            </a:r>
          </a:p>
          <a:p>
            <a:endParaRPr lang="en-US" sz="1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MCTS used the trained value and policy networks to implicitly reduce breadth and depth</a:t>
            </a: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78</a:t>
            </a:fld>
            <a:endParaRPr lang="en-US" dirty="0">
              <a:latin typeface="Calibri Light" panose="020F0502020204030204" pitchFamily="34" charset="0"/>
              <a:cs typeface="Calibri Light" panose="020F0502020204030204" pitchFamily="34" charset="0"/>
            </a:endParaRPr>
          </a:p>
        </p:txBody>
      </p:sp>
      <p:pic>
        <p:nvPicPr>
          <p:cNvPr id="9" name="Picture 8">
            <a:extLst>
              <a:ext uri="{FF2B5EF4-FFF2-40B4-BE49-F238E27FC236}">
                <a16:creationId xmlns:a16="http://schemas.microsoft.com/office/drawing/2014/main" id="{EFFFDA16-E62E-434C-A4DA-DF945426D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598" y="1605515"/>
            <a:ext cx="5943600" cy="3590229"/>
          </a:xfrm>
          <a:prstGeom prst="rect">
            <a:avLst/>
          </a:prstGeom>
        </p:spPr>
      </p:pic>
      <p:sp>
        <p:nvSpPr>
          <p:cNvPr id="10" name="Rectangle 9">
            <a:extLst>
              <a:ext uri="{FF2B5EF4-FFF2-40B4-BE49-F238E27FC236}">
                <a16:creationId xmlns:a16="http://schemas.microsoft.com/office/drawing/2014/main" id="{D85CCD3A-6EEE-354A-A00C-B769F6C907B6}"/>
              </a:ext>
            </a:extLst>
          </p:cNvPr>
          <p:cNvSpPr/>
          <p:nvPr/>
        </p:nvSpPr>
        <p:spPr>
          <a:xfrm>
            <a:off x="685800" y="6360485"/>
            <a:ext cx="10881358" cy="28548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dirty="0">
                <a:solidFill>
                  <a:schemeClr val="tx1"/>
                </a:solidFill>
                <a:latin typeface="Calibri Light" panose="020F0502020204030204" pitchFamily="34" charset="0"/>
                <a:cs typeface="Calibri Light" panose="020F0502020204030204" pitchFamily="34" charset="0"/>
              </a:rPr>
              <a:t>Figure from </a:t>
            </a:r>
            <a:r>
              <a:rPr lang="en-US" sz="1200" dirty="0">
                <a:solidFill>
                  <a:schemeClr val="tx1"/>
                </a:solidFill>
                <a:latin typeface="Calibri Light" panose="020F0502020204030204" pitchFamily="34" charset="0"/>
                <a:cs typeface="Calibri Light" panose="020F0502020204030204" pitchFamily="34" charset="0"/>
                <a:hlinkClick r:id="rId3"/>
              </a:rPr>
              <a:t>https://arxiv.org/abs/1805.07470</a:t>
            </a:r>
            <a:endParaRPr lang="en-US" sz="1200" dirty="0">
              <a:solidFill>
                <a:schemeClr val="tx1"/>
              </a:solidFill>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422371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Appendix</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79</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1436645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Markov Decision Processes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8" cy="4752755"/>
          </a:xfrm>
        </p:spPr>
        <p:txBody>
          <a:bodyPr>
            <a:noAutofit/>
          </a:bodyPr>
          <a:lstStyle/>
          <a:p>
            <a:r>
              <a:rPr lang="en-US" sz="2000" dirty="0">
                <a:latin typeface="Calibri Light" panose="020F0502020204030204" pitchFamily="34" charset="0"/>
                <a:cs typeface="Calibri Light" panose="020F0502020204030204" pitchFamily="34" charset="0"/>
              </a:rPr>
              <a:t>S is the set of all valid states</a:t>
            </a:r>
          </a:p>
          <a:p>
            <a:pPr lvl="1"/>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is the state at time t</a:t>
            </a:r>
          </a:p>
          <a:p>
            <a:pPr lvl="1"/>
            <a:r>
              <a:rPr lang="en-US" sz="1600" dirty="0">
                <a:latin typeface="Calibri Light" panose="020F0502020204030204" pitchFamily="34" charset="0"/>
                <a:cs typeface="Calibri Light" panose="020F0502020204030204" pitchFamily="34" charset="0"/>
              </a:rPr>
              <a:t>The state is a complete description of the fully or partially observable environment</a:t>
            </a:r>
          </a:p>
          <a:p>
            <a:endParaRPr lang="en-US" sz="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A is the set of all valid actions</a:t>
            </a:r>
          </a:p>
          <a:p>
            <a:pPr lvl="1"/>
            <a:r>
              <a:rPr lang="en-US" sz="1600" dirty="0">
                <a:latin typeface="Calibri Light" panose="020F0502020204030204" pitchFamily="34" charset="0"/>
                <a:cs typeface="Calibri Light" panose="020F0502020204030204" pitchFamily="34" charset="0"/>
              </a:rPr>
              <a:t>a</a:t>
            </a:r>
            <a:r>
              <a:rPr lang="en-US" sz="1600" baseline="-25000" dirty="0">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is the action at time t</a:t>
            </a:r>
          </a:p>
          <a:p>
            <a:pPr lvl="1"/>
            <a:r>
              <a:rPr lang="en-US" sz="1600" dirty="0">
                <a:latin typeface="Calibri Light" panose="020F0502020204030204" pitchFamily="34" charset="0"/>
                <a:cs typeface="Calibri Light" panose="020F0502020204030204" pitchFamily="34" charset="0"/>
              </a:rPr>
              <a:t>Actions are decisions and can be discrete or continuous, state independent or dependent</a:t>
            </a:r>
          </a:p>
          <a:p>
            <a:endParaRPr lang="en-US" sz="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R: S x A → </a:t>
            </a:r>
            <a:r>
              <a:rPr lang="en-US" sz="2000" dirty="0" err="1">
                <a:latin typeface="Calibri Light" panose="020F0502020204030204" pitchFamily="34" charset="0"/>
                <a:cs typeface="Calibri Light" panose="020F0502020204030204" pitchFamily="34" charset="0"/>
              </a:rPr>
              <a:t>ℝ</a:t>
            </a:r>
            <a:r>
              <a:rPr lang="en-US" sz="2000" dirty="0">
                <a:latin typeface="Calibri Light" panose="020F0502020204030204" pitchFamily="34" charset="0"/>
                <a:cs typeface="Calibri Light" panose="020F0502020204030204" pitchFamily="34" charset="0"/>
              </a:rPr>
              <a:t> is the reward function that maps states and actions to a reward</a:t>
            </a:r>
          </a:p>
          <a:p>
            <a:pPr lvl="1"/>
            <a:r>
              <a:rPr lang="en-US" sz="1600" dirty="0" err="1">
                <a:latin typeface="Calibri Light" panose="020F0502020204030204" pitchFamily="34" charset="0"/>
                <a:cs typeface="Calibri Light" panose="020F0502020204030204" pitchFamily="34" charset="0"/>
              </a:rPr>
              <a:t>r</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is the reward at time t</a:t>
            </a:r>
          </a:p>
          <a:p>
            <a:pPr lvl="1"/>
            <a:r>
              <a:rPr lang="en-US" sz="1600" dirty="0">
                <a:latin typeface="Calibri Light" panose="020F0502020204030204" pitchFamily="34" charset="0"/>
                <a:cs typeface="Calibri Light" panose="020F0502020204030204" pitchFamily="34" charset="0"/>
              </a:rPr>
              <a:t>In a stochastic setting R is a random variable with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rPr>
              <a:t>R</a:t>
            </a:r>
            <a:r>
              <a:rPr lang="en-US" sz="1600" dirty="0">
                <a:latin typeface="Calibri Light" panose="020F0502020204030204" pitchFamily="34" charset="0"/>
                <a:cs typeface="Calibri Light" panose="020F0502020204030204" pitchFamily="34" charset="0"/>
              </a:rPr>
              <a:t>(</a:t>
            </a:r>
            <a:r>
              <a:rPr lang="en-US" sz="1600" dirty="0" err="1">
                <a:latin typeface="Calibri Light" panose="020F0502020204030204" pitchFamily="34" charset="0"/>
                <a:cs typeface="Calibri Light" panose="020F0502020204030204" pitchFamily="34" charset="0"/>
              </a:rPr>
              <a:t>r</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 </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a</a:t>
            </a:r>
            <a:r>
              <a:rPr lang="en-US" sz="1600" baseline="-25000" dirty="0">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such that </a:t>
            </a:r>
            <a:r>
              <a:rPr lang="en-US" sz="1600" dirty="0" err="1">
                <a:latin typeface="Calibri Light" panose="020F0502020204030204" pitchFamily="34" charset="0"/>
                <a:cs typeface="Calibri Light" panose="020F0502020204030204" pitchFamily="34" charset="0"/>
              </a:rPr>
              <a:t>r</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 R(</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a</a:t>
            </a:r>
            <a:r>
              <a:rPr lang="en-US" sz="1600" baseline="-25000" dirty="0">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a:t>
            </a:r>
          </a:p>
          <a:p>
            <a:endParaRPr lang="en-US" sz="600" dirty="0">
              <a:latin typeface="Calibri Light" panose="020F0502020204030204" pitchFamily="34" charset="0"/>
              <a:cs typeface="Calibri Light" panose="020F0502020204030204" pitchFamily="34" charset="0"/>
            </a:endParaRPr>
          </a:p>
          <a:p>
            <a:r>
              <a:rPr lang="en-US" sz="2000" dirty="0">
                <a:latin typeface="Calibri Light" panose="020F0502020204030204" pitchFamily="34" charset="0"/>
                <a:cs typeface="Calibri Light" panose="020F0502020204030204" pitchFamily="34" charset="0"/>
              </a:rPr>
              <a:t>P: S x A → S is the state transition function that maps states and actions to new states</a:t>
            </a:r>
          </a:p>
          <a:p>
            <a:pPr lvl="1"/>
            <a:r>
              <a:rPr lang="en-US" sz="1600" dirty="0">
                <a:latin typeface="Calibri Light" panose="020F0502020204030204" pitchFamily="34" charset="0"/>
                <a:cs typeface="Calibri Light" panose="020F0502020204030204" pitchFamily="34" charset="0"/>
              </a:rPr>
              <a:t>In a stochastic setting P is a random variable with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p</a:t>
            </a:r>
            <a:r>
              <a:rPr lang="en-US" sz="1600" baseline="-25000" dirty="0" err="1">
                <a:latin typeface="Calibri Light" panose="020F0502020204030204" pitchFamily="34" charset="0"/>
                <a:cs typeface="Calibri Light" panose="020F0502020204030204" pitchFamily="34" charset="0"/>
              </a:rPr>
              <a:t>P</a:t>
            </a:r>
            <a:r>
              <a:rPr lang="en-US" sz="1600" dirty="0">
                <a:latin typeface="Calibri Light" panose="020F0502020204030204" pitchFamily="34" charset="0"/>
                <a:cs typeface="Calibri Light" panose="020F0502020204030204" pitchFamily="34" charset="0"/>
              </a:rPr>
              <a:t>(s</a:t>
            </a:r>
            <a:r>
              <a:rPr lang="en-US" sz="1600" baseline="-25000" dirty="0">
                <a:latin typeface="Calibri Light" panose="020F0502020204030204" pitchFamily="34" charset="0"/>
                <a:cs typeface="Calibri Light" panose="020F0502020204030204" pitchFamily="34" charset="0"/>
              </a:rPr>
              <a:t>t+1</a:t>
            </a:r>
            <a:r>
              <a:rPr lang="en-US" sz="1600" dirty="0">
                <a:latin typeface="Calibri Light" panose="020F0502020204030204" pitchFamily="34" charset="0"/>
                <a:cs typeface="Calibri Light" panose="020F0502020204030204" pitchFamily="34" charset="0"/>
              </a:rPr>
              <a:t> | </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a</a:t>
            </a:r>
            <a:r>
              <a:rPr lang="en-US" sz="1600" baseline="-25000" dirty="0">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such that s</a:t>
            </a:r>
            <a:r>
              <a:rPr lang="en-US" sz="1600" baseline="-25000" dirty="0">
                <a:latin typeface="Calibri Light" panose="020F0502020204030204" pitchFamily="34" charset="0"/>
                <a:cs typeface="Calibri Light" panose="020F0502020204030204" pitchFamily="34" charset="0"/>
              </a:rPr>
              <a:t>t+1</a:t>
            </a:r>
            <a:r>
              <a:rPr lang="en-US" sz="1600" dirty="0">
                <a:latin typeface="Calibri Light" panose="020F0502020204030204" pitchFamily="34" charset="0"/>
                <a:cs typeface="Calibri Light" panose="020F0502020204030204" pitchFamily="34" charset="0"/>
              </a:rPr>
              <a:t> ~ P(</a:t>
            </a:r>
            <a:r>
              <a:rPr lang="en-US" sz="1600" dirty="0" err="1">
                <a:latin typeface="Calibri Light" panose="020F0502020204030204" pitchFamily="34" charset="0"/>
                <a:cs typeface="Calibri Light" panose="020F0502020204030204" pitchFamily="34" charset="0"/>
              </a:rPr>
              <a:t>s</a:t>
            </a:r>
            <a:r>
              <a:rPr lang="en-US" sz="1600" baseline="-25000" dirty="0" err="1">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 a</a:t>
            </a:r>
            <a:r>
              <a:rPr lang="en-US" sz="1600" baseline="-25000" dirty="0">
                <a:latin typeface="Calibri Light" panose="020F0502020204030204" pitchFamily="34" charset="0"/>
                <a:cs typeface="Calibri Light" panose="020F0502020204030204" pitchFamily="34" charset="0"/>
              </a:rPr>
              <a:t>t</a:t>
            </a:r>
            <a:r>
              <a:rPr lang="en-US" sz="1600" dirty="0">
                <a:latin typeface="Calibri Light" panose="020F0502020204030204" pitchFamily="34" charset="0"/>
                <a:cs typeface="Calibri Light" panose="020F0502020204030204" pitchFamily="34" charset="0"/>
              </a:rPr>
              <a:t>)</a:t>
            </a:r>
          </a:p>
          <a:p>
            <a:endParaRPr lang="en-US" sz="600" dirty="0">
              <a:latin typeface="Calibri Light" panose="020F0502020204030204" pitchFamily="34" charset="0"/>
              <a:cs typeface="Calibri Light" panose="020F0502020204030204" pitchFamily="34" charset="0"/>
            </a:endParaRPr>
          </a:p>
          <a:p>
            <a:r>
              <a:rPr lang="el-GR" sz="2000" dirty="0">
                <a:latin typeface="Calibri Light" panose="020F0502020204030204" pitchFamily="34" charset="0"/>
                <a:cs typeface="Calibri Light" panose="020F0502020204030204" pitchFamily="34" charset="0"/>
              </a:rPr>
              <a:t>μ</a:t>
            </a:r>
            <a:r>
              <a:rPr lang="en-US" sz="2000" dirty="0">
                <a:latin typeface="Calibri Light" panose="020F0502020204030204" pitchFamily="34" charset="0"/>
                <a:cs typeface="Calibri Light" panose="020F0502020204030204" pitchFamily="34" charset="0"/>
              </a:rPr>
              <a:t>: → S is the initial state function that returns the initial state</a:t>
            </a:r>
          </a:p>
          <a:p>
            <a:pPr lvl="1"/>
            <a:r>
              <a:rPr lang="en-US" sz="1600" dirty="0">
                <a:latin typeface="Calibri Light" panose="020F0502020204030204" pitchFamily="34" charset="0"/>
                <a:cs typeface="Calibri Light" panose="020F0502020204030204" pitchFamily="34" charset="0"/>
              </a:rPr>
              <a:t>In a stochastic setting </a:t>
            </a:r>
            <a:r>
              <a:rPr lang="el-GR" sz="1600" dirty="0">
                <a:latin typeface="Calibri Light" panose="020F0502020204030204" pitchFamily="34" charset="0"/>
                <a:cs typeface="Calibri Light" panose="020F0502020204030204" pitchFamily="34" charset="0"/>
              </a:rPr>
              <a:t>μ</a:t>
            </a:r>
            <a:r>
              <a:rPr lang="en-US" sz="1600" dirty="0">
                <a:latin typeface="Calibri Light" panose="020F0502020204030204" pitchFamily="34" charset="0"/>
                <a:cs typeface="Calibri Light" panose="020F0502020204030204" pitchFamily="34" charset="0"/>
              </a:rPr>
              <a:t> is a random variable with </a:t>
            </a:r>
            <a:r>
              <a:rPr lang="en-US" sz="1600" dirty="0" err="1">
                <a:latin typeface="Calibri Light" panose="020F0502020204030204" pitchFamily="34" charset="0"/>
                <a:cs typeface="Calibri Light" panose="020F0502020204030204" pitchFamily="34" charset="0"/>
              </a:rPr>
              <a:t>pmf</a:t>
            </a:r>
            <a:r>
              <a:rPr lang="en-US" sz="1600" dirty="0">
                <a:latin typeface="Calibri Light" panose="020F0502020204030204" pitchFamily="34" charset="0"/>
                <a:cs typeface="Calibri Light" panose="020F0502020204030204" pitchFamily="34" charset="0"/>
              </a:rPr>
              <a:t> p</a:t>
            </a:r>
            <a:r>
              <a:rPr lang="el-GR" sz="1600" baseline="-25000" dirty="0">
                <a:latin typeface="Calibri Light" panose="020F0502020204030204" pitchFamily="34" charset="0"/>
                <a:cs typeface="Calibri Light" panose="020F0502020204030204" pitchFamily="34" charset="0"/>
              </a:rPr>
              <a:t>μ</a:t>
            </a:r>
            <a:r>
              <a:rPr lang="en-US" sz="1600" dirty="0">
                <a:latin typeface="Calibri Light" panose="020F0502020204030204" pitchFamily="34" charset="0"/>
                <a:cs typeface="Calibri Light" panose="020F0502020204030204" pitchFamily="34" charset="0"/>
              </a:rPr>
              <a:t>(s</a:t>
            </a:r>
            <a:r>
              <a:rPr lang="en-US" sz="1600" baseline="-25000" dirty="0">
                <a:latin typeface="Calibri Light" panose="020F0502020204030204" pitchFamily="34" charset="0"/>
                <a:cs typeface="Calibri Light" panose="020F0502020204030204" pitchFamily="34" charset="0"/>
              </a:rPr>
              <a:t>0</a:t>
            </a:r>
            <a:r>
              <a:rPr lang="en-US" sz="1600" dirty="0">
                <a:latin typeface="Calibri Light" panose="020F0502020204030204" pitchFamily="34" charset="0"/>
                <a:cs typeface="Calibri Light" panose="020F0502020204030204" pitchFamily="34" charset="0"/>
              </a:rPr>
              <a:t>) such that s</a:t>
            </a:r>
            <a:r>
              <a:rPr lang="en-US" sz="1600" baseline="-25000" dirty="0">
                <a:latin typeface="Calibri Light" panose="020F0502020204030204" pitchFamily="34" charset="0"/>
                <a:cs typeface="Calibri Light" panose="020F0502020204030204" pitchFamily="34" charset="0"/>
              </a:rPr>
              <a:t>0</a:t>
            </a:r>
            <a:r>
              <a:rPr lang="en-US" sz="1600" dirty="0">
                <a:latin typeface="Calibri Light" panose="020F0502020204030204" pitchFamily="34" charset="0"/>
                <a:cs typeface="Calibri Light" panose="020F0502020204030204" pitchFamily="34" charset="0"/>
              </a:rPr>
              <a:t> ~ </a:t>
            </a:r>
            <a:r>
              <a:rPr lang="el-GR" sz="1600" dirty="0">
                <a:latin typeface="Calibri Light" panose="020F0502020204030204" pitchFamily="34" charset="0"/>
                <a:cs typeface="Calibri Light" panose="020F0502020204030204" pitchFamily="34" charset="0"/>
              </a:rPr>
              <a:t>μ</a:t>
            </a:r>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067F5469-B092-314E-B335-15ED9BDE608D}"/>
              </a:ext>
            </a:extLst>
          </p:cNvPr>
          <p:cNvSpPr txBox="1"/>
          <p:nvPr/>
        </p:nvSpPr>
        <p:spPr>
          <a:xfrm>
            <a:off x="685798" y="1049998"/>
            <a:ext cx="11201399" cy="307777"/>
          </a:xfrm>
          <a:prstGeom prst="rect">
            <a:avLst/>
          </a:prstGeom>
          <a:noFill/>
        </p:spPr>
        <p:txBody>
          <a:bodyPr wrap="square" rtlCol="0">
            <a:spAutoFit/>
          </a:bodyPr>
          <a:lstStyle/>
          <a:p>
            <a:r>
              <a:rPr lang="en-US" sz="1400" dirty="0">
                <a:latin typeface="Calibri Light" panose="020F0502020204030204" pitchFamily="34" charset="0"/>
                <a:cs typeface="Calibri Light" panose="020F0502020204030204" pitchFamily="34" charset="0"/>
              </a:rPr>
              <a:t>A mathematical description of the previous page</a:t>
            </a:r>
          </a:p>
        </p:txBody>
      </p:sp>
    </p:spTree>
    <p:extLst>
      <p:ext uri="{BB962C8B-B14F-4D97-AF65-F5344CB8AC3E}">
        <p14:creationId xmlns:p14="http://schemas.microsoft.com/office/powerpoint/2010/main" val="42722750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Derivation Of Policy Gradient</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err="1">
                <a:latin typeface="Calibri Light" panose="020F0502020204030204" pitchFamily="34" charset="0"/>
                <a:cs typeface="Calibri Light" panose="020F0502020204030204" pitchFamily="34" charset="0"/>
              </a:rPr>
              <a:t>OpenAI</a:t>
            </a:r>
            <a:r>
              <a:rPr lang="en-US" sz="2400" dirty="0">
                <a:latin typeface="Calibri Light" panose="020F0502020204030204" pitchFamily="34" charset="0"/>
                <a:cs typeface="Calibri Light" panose="020F0502020204030204" pitchFamily="34" charset="0"/>
              </a:rPr>
              <a:t> spinning up part 3: policy optimization</a:t>
            </a:r>
          </a:p>
          <a:p>
            <a:pPr lvl="1"/>
            <a:r>
              <a:rPr lang="en-US" sz="2000" dirty="0">
                <a:latin typeface="Calibri Light" panose="020F0502020204030204" pitchFamily="34" charset="0"/>
                <a:cs typeface="Calibri Light" panose="020F0502020204030204" pitchFamily="34" charset="0"/>
                <a:hlinkClick r:id="rId2"/>
              </a:rPr>
              <a:t>https://spinningup.openai.com/en/latest/spinningup/rl_intro3.html</a:t>
            </a:r>
            <a:endParaRPr lang="en-US" sz="2000" dirty="0">
              <a:latin typeface="Calibri Light" panose="020F0502020204030204" pitchFamily="34" charset="0"/>
              <a:cs typeface="Calibri Light" panose="020F0502020204030204" pitchFamily="34" charset="0"/>
            </a:endParaRPr>
          </a:p>
          <a:p>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2765237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Derivation Of EGLP Lemma</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err="1">
                <a:latin typeface="Calibri Light" panose="020F0502020204030204" pitchFamily="34" charset="0"/>
                <a:cs typeface="Calibri Light" panose="020F0502020204030204" pitchFamily="34" charset="0"/>
              </a:rPr>
              <a:t>OpenAI</a:t>
            </a:r>
            <a:r>
              <a:rPr lang="en-US" sz="2400" dirty="0">
                <a:latin typeface="Calibri Light" panose="020F0502020204030204" pitchFamily="34" charset="0"/>
                <a:cs typeface="Calibri Light" panose="020F0502020204030204" pitchFamily="34" charset="0"/>
              </a:rPr>
              <a:t> spinning up part 3: policy optimization</a:t>
            </a:r>
          </a:p>
          <a:p>
            <a:pPr lvl="1"/>
            <a:r>
              <a:rPr lang="en-US" sz="2000" dirty="0">
                <a:latin typeface="Calibri Light" panose="020F0502020204030204" pitchFamily="34" charset="0"/>
                <a:cs typeface="Calibri Light" panose="020F0502020204030204" pitchFamily="34" charset="0"/>
                <a:hlinkClick r:id="rId2"/>
              </a:rPr>
              <a:t>https://spinningup.openai.com/en/latest/spinningup/rl_intro3.html</a:t>
            </a:r>
            <a:endParaRPr lang="en-US" sz="20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81</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828748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05E6-CAF4-774D-80DF-E78EEE473247}"/>
              </a:ext>
            </a:extLst>
          </p:cNvPr>
          <p:cNvSpPr>
            <a:spLocks noGrp="1"/>
          </p:cNvSpPr>
          <p:nvPr>
            <p:ph type="ctrTitle"/>
          </p:nvPr>
        </p:nvSpPr>
        <p:spPr/>
        <p:txBody>
          <a:bodyPr/>
          <a:lstStyle/>
          <a:p>
            <a:r>
              <a:rPr lang="en-US" dirty="0">
                <a:latin typeface="Calibri Light" panose="020F0502020204030204" pitchFamily="34" charset="0"/>
                <a:cs typeface="Calibri Light" panose="020F0502020204030204" pitchFamily="34" charset="0"/>
              </a:rPr>
              <a:t>References</a:t>
            </a:r>
          </a:p>
        </p:txBody>
      </p:sp>
      <p:sp>
        <p:nvSpPr>
          <p:cNvPr id="5" name="Slide Number Placeholder 4">
            <a:extLst>
              <a:ext uri="{FF2B5EF4-FFF2-40B4-BE49-F238E27FC236}">
                <a16:creationId xmlns:a16="http://schemas.microsoft.com/office/drawing/2014/main" id="{E9BEFD28-1C86-404A-B193-0EBD12FCCD0B}"/>
              </a:ext>
            </a:extLst>
          </p:cNvPr>
          <p:cNvSpPr>
            <a:spLocks noGrp="1"/>
          </p:cNvSpPr>
          <p:nvPr>
            <p:ph type="sldNum" sz="quarter" idx="12"/>
          </p:nvPr>
        </p:nvSpPr>
        <p:spPr>
          <a:xfrm>
            <a:off x="9143999" y="6313819"/>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82</a:t>
            </a:fld>
            <a:endParaRPr lang="en-US" dirty="0">
              <a:latin typeface="Calibri Light" panose="020F0502020204030204" pitchFamily="34" charset="0"/>
              <a:cs typeface="Calibri Light" panose="020F0502020204030204" pitchFamily="34" charset="0"/>
            </a:endParaRPr>
          </a:p>
        </p:txBody>
      </p:sp>
      <p:sp>
        <p:nvSpPr>
          <p:cNvPr id="6" name="TextBox 5">
            <a:extLst>
              <a:ext uri="{FF2B5EF4-FFF2-40B4-BE49-F238E27FC236}">
                <a16:creationId xmlns:a16="http://schemas.microsoft.com/office/drawing/2014/main" id="{649AD36C-9DDE-AB4F-B5A8-613BF9A2B1D2}"/>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Tree>
    <p:extLst>
      <p:ext uri="{BB962C8B-B14F-4D97-AF65-F5344CB8AC3E}">
        <p14:creationId xmlns:p14="http://schemas.microsoft.com/office/powerpoint/2010/main" val="34023369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General</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Reinforcement learning: an introduction</a:t>
            </a:r>
          </a:p>
          <a:p>
            <a:pPr lvl="1"/>
            <a:r>
              <a:rPr lang="en-US" sz="1600" dirty="0">
                <a:latin typeface="Calibri Light" panose="020F0502020204030204" pitchFamily="34" charset="0"/>
                <a:cs typeface="Calibri Light" panose="020F0502020204030204" pitchFamily="34" charset="0"/>
                <a:hlinkClick r:id="rId2"/>
              </a:rPr>
              <a:t>http://incompleteideas.net/book/bookdraft2017nov5.pdf</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Spinning up in deep RL</a:t>
            </a:r>
          </a:p>
          <a:p>
            <a:pPr lvl="1"/>
            <a:r>
              <a:rPr lang="en-US" sz="1600" dirty="0">
                <a:latin typeface="Calibri Light" panose="020F0502020204030204" pitchFamily="34" charset="0"/>
                <a:cs typeface="Calibri Light" panose="020F0502020204030204" pitchFamily="34" charset="0"/>
                <a:hlinkClick r:id="rId3"/>
              </a:rPr>
              <a:t>https://spinningup.openai.com/en/latest/</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UC Berkeley CS 294-112 Deep reinforcement learning</a:t>
            </a:r>
          </a:p>
          <a:p>
            <a:pPr lvl="1"/>
            <a:r>
              <a:rPr lang="en-US" sz="1600" dirty="0">
                <a:latin typeface="Calibri Light" panose="020F0502020204030204" pitchFamily="34" charset="0"/>
                <a:cs typeface="Calibri Light" panose="020F0502020204030204" pitchFamily="34" charset="0"/>
                <a:hlinkClick r:id="rId4"/>
              </a:rPr>
              <a:t>http://rail.eecs.berkeley.edu/deeprlcourse/</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David Silver talks</a:t>
            </a:r>
          </a:p>
          <a:p>
            <a:pPr lvl="1"/>
            <a:r>
              <a:rPr lang="en-US" sz="1600" dirty="0">
                <a:latin typeface="Calibri Light" panose="020F0502020204030204" pitchFamily="34" charset="0"/>
                <a:cs typeface="Calibri Light" panose="020F0502020204030204" pitchFamily="34" charset="0"/>
                <a:hlinkClick r:id="rId5"/>
              </a:rPr>
              <a:t>http://www0.cs.ucl.ac.uk/staff/d.silver/web/Talks.html</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Deep reinforcement learning course</a:t>
            </a:r>
          </a:p>
          <a:p>
            <a:pPr lvl="1"/>
            <a:r>
              <a:rPr lang="en-US" sz="1600" dirty="0">
                <a:latin typeface="Calibri Light" panose="020F0502020204030204" pitchFamily="34" charset="0"/>
                <a:cs typeface="Calibri Light" panose="020F0502020204030204" pitchFamily="34" charset="0"/>
                <a:hlinkClick r:id="rId6"/>
              </a:rPr>
              <a:t>https://simoninithomas.github.io/Deep_reinforcement_learning_Course/</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7"/>
              </a:rPr>
              <a:t>https://github.com/simoninithomas/Deep_reinforcement_learning_Course</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Policy gradient algorithms</a:t>
            </a:r>
          </a:p>
          <a:p>
            <a:pPr lvl="1"/>
            <a:r>
              <a:rPr lang="en-US" sz="1600" dirty="0">
                <a:latin typeface="Calibri Light" panose="020F0502020204030204" pitchFamily="34" charset="0"/>
                <a:cs typeface="Calibri Light" panose="020F0502020204030204" pitchFamily="34" charset="0"/>
                <a:hlinkClick r:id="rId8"/>
              </a:rPr>
              <a:t>https://lilianweng.github.io/lil-log/2018/04/08/policy-gradient-algorithms.html</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Deep reinforcement learning agents</a:t>
            </a:r>
          </a:p>
          <a:p>
            <a:pPr lvl="1"/>
            <a:r>
              <a:rPr lang="en-US" sz="1600" dirty="0">
                <a:latin typeface="Calibri Light" panose="020F0502020204030204" pitchFamily="34" charset="0"/>
                <a:cs typeface="Calibri Light" panose="020F0502020204030204" pitchFamily="34" charset="0"/>
                <a:hlinkClick r:id="rId9"/>
              </a:rPr>
              <a:t>https://github.com/awjuliani/DeepRL-Agents</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6739150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Software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Bullet Physics SDK</a:t>
            </a:r>
          </a:p>
          <a:p>
            <a:pPr lvl="1"/>
            <a:r>
              <a:rPr lang="en-US" sz="1600" dirty="0">
                <a:latin typeface="Calibri Light" panose="020F0502020204030204" pitchFamily="34" charset="0"/>
                <a:cs typeface="Calibri Light" panose="020F0502020204030204" pitchFamily="34" charset="0"/>
                <a:hlinkClick r:id="rId2"/>
              </a:rPr>
              <a:t>https://pypi.org/project/pybullet/</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Horizon: Facebook's open source applied reinforcement learning platform</a:t>
            </a:r>
          </a:p>
          <a:p>
            <a:pPr lvl="1"/>
            <a:r>
              <a:rPr lang="en-US" sz="1600" dirty="0">
                <a:latin typeface="Calibri Light" panose="020F0502020204030204" pitchFamily="34" charset="0"/>
                <a:cs typeface="Calibri Light" panose="020F0502020204030204" pitchFamily="34" charset="0"/>
                <a:hlinkClick r:id="rId3"/>
              </a:rPr>
              <a:t>https://arxiv.org/abs/1811.00260</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MuJoCo</a:t>
            </a:r>
            <a:r>
              <a:rPr lang="en-US" sz="1600" dirty="0">
                <a:latin typeface="Calibri Light" panose="020F0502020204030204" pitchFamily="34" charset="0"/>
                <a:cs typeface="Calibri Light" panose="020F0502020204030204" pitchFamily="34" charset="0"/>
              </a:rPr>
              <a:t> advanced physics simulation</a:t>
            </a:r>
          </a:p>
          <a:p>
            <a:pPr lvl="1"/>
            <a:r>
              <a:rPr lang="en-US" sz="1600" dirty="0">
                <a:latin typeface="Calibri Light" panose="020F0502020204030204" pitchFamily="34" charset="0"/>
                <a:cs typeface="Calibri Light" panose="020F0502020204030204" pitchFamily="34" charset="0"/>
                <a:hlinkClick r:id="rId4"/>
              </a:rPr>
              <a:t>http://www.mujoco.org</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OpenAI</a:t>
            </a:r>
            <a:r>
              <a:rPr lang="en-US" sz="1600" dirty="0">
                <a:latin typeface="Calibri Light" panose="020F0502020204030204" pitchFamily="34" charset="0"/>
                <a:cs typeface="Calibri Light" panose="020F0502020204030204" pitchFamily="34" charset="0"/>
              </a:rPr>
              <a:t> gym</a:t>
            </a:r>
          </a:p>
          <a:p>
            <a:pPr lvl="1"/>
            <a:r>
              <a:rPr lang="en-US" sz="1600" dirty="0">
                <a:latin typeface="Calibri Light" panose="020F0502020204030204" pitchFamily="34" charset="0"/>
                <a:cs typeface="Calibri Light" panose="020F0502020204030204" pitchFamily="34" charset="0"/>
                <a:hlinkClick r:id="rId5"/>
              </a:rPr>
              <a:t>https://github.com/openai/gym</a:t>
            </a:r>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84</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094261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Software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Reinforcement learning in </a:t>
            </a:r>
            <a:r>
              <a:rPr lang="en-US" sz="1600" dirty="0" err="1">
                <a:latin typeface="Calibri Light" panose="020F0502020204030204" pitchFamily="34" charset="0"/>
                <a:cs typeface="Calibri Light" panose="020F0502020204030204" pitchFamily="34" charset="0"/>
              </a:rPr>
              <a:t>TensorFlow</a:t>
            </a:r>
            <a:r>
              <a:rPr lang="en-US" sz="1600" dirty="0">
                <a:latin typeface="Calibri Light" panose="020F0502020204030204" pitchFamily="34" charset="0"/>
                <a:cs typeface="Calibri Light" panose="020F0502020204030204" pitchFamily="34" charset="0"/>
              </a:rPr>
              <a:t> with TF-Agents (TF Dev Summit ‘19)</a:t>
            </a:r>
          </a:p>
          <a:p>
            <a:pPr lvl="1"/>
            <a:r>
              <a:rPr lang="en-US" sz="1600" dirty="0">
                <a:latin typeface="Calibri Light" panose="020F0502020204030204" pitchFamily="34" charset="0"/>
                <a:cs typeface="Calibri Light" panose="020F0502020204030204" pitchFamily="34" charset="0"/>
                <a:hlinkClick r:id="rId2"/>
              </a:rPr>
              <a:t>https://www.youtube.com/watch?v=-TTziY7EmUA</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TF-Agents: a library for reinforcement learning in </a:t>
            </a:r>
            <a:r>
              <a:rPr lang="en-US" sz="1600" dirty="0" err="1">
                <a:latin typeface="Calibri Light" panose="020F0502020204030204" pitchFamily="34" charset="0"/>
                <a:cs typeface="Calibri Light" panose="020F0502020204030204" pitchFamily="34" charset="0"/>
              </a:rPr>
              <a:t>TensorFlow</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3"/>
              </a:rPr>
              <a:t>https://github.com/tensorflow/agents</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4"/>
              </a:rPr>
              <a:t>https://github.com/tensorflow/agents/tree/master/tf_agents/colabs</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Dopamine</a:t>
            </a:r>
          </a:p>
          <a:p>
            <a:pPr lvl="1"/>
            <a:r>
              <a:rPr lang="en-US" sz="1600" dirty="0">
                <a:latin typeface="Calibri Light" panose="020F0502020204030204" pitchFamily="34" charset="0"/>
                <a:cs typeface="Calibri Light" panose="020F0502020204030204" pitchFamily="34" charset="0"/>
                <a:hlinkClick r:id="rId5"/>
              </a:rPr>
              <a:t>https://github.com/google/dopamine</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The DeepMind control suite and package</a:t>
            </a:r>
          </a:p>
          <a:p>
            <a:pPr lvl="1"/>
            <a:r>
              <a:rPr lang="en-US" sz="1600" dirty="0">
                <a:latin typeface="Calibri Light" panose="020F0502020204030204" pitchFamily="34" charset="0"/>
                <a:cs typeface="Calibri Light" panose="020F0502020204030204" pitchFamily="34" charset="0"/>
                <a:hlinkClick r:id="rId6"/>
              </a:rPr>
              <a:t>https://github.com/deepmind/dm_control</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Integration of </a:t>
            </a:r>
            <a:r>
              <a:rPr lang="en-US" sz="1600" dirty="0" err="1">
                <a:latin typeface="Calibri Light" panose="020F0502020204030204" pitchFamily="34" charset="0"/>
                <a:cs typeface="Calibri Light" panose="020F0502020204030204" pitchFamily="34" charset="0"/>
              </a:rPr>
              <a:t>TensorFlow</a:t>
            </a:r>
            <a:r>
              <a:rPr lang="en-US" sz="1600" dirty="0">
                <a:latin typeface="Calibri Light" panose="020F0502020204030204" pitchFamily="34" charset="0"/>
                <a:cs typeface="Calibri Light" panose="020F0502020204030204" pitchFamily="34" charset="0"/>
              </a:rPr>
              <a:t> and Unity 3D for a basketball game</a:t>
            </a:r>
          </a:p>
          <a:p>
            <a:pPr lvl="1"/>
            <a:r>
              <a:rPr lang="en-US" sz="1600" dirty="0">
                <a:latin typeface="Calibri Light" panose="020F0502020204030204" pitchFamily="34" charset="0"/>
                <a:cs typeface="Calibri Light" panose="020F0502020204030204" pitchFamily="34" charset="0"/>
                <a:hlinkClick r:id="rId7"/>
              </a:rPr>
              <a:t>https://medium.com/tensorflow/tf-jam-shooting-hoops-with-machine-learning-7a96e1236c32</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486307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Value Based 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Human-level control through deep reinforcement learning</a:t>
            </a:r>
          </a:p>
          <a:p>
            <a:pPr lvl="1"/>
            <a:r>
              <a:rPr lang="en-US" sz="1600" dirty="0">
                <a:latin typeface="Calibri Light" panose="020F0502020204030204" pitchFamily="34" charset="0"/>
                <a:cs typeface="Calibri Light" panose="020F0502020204030204" pitchFamily="34" charset="0"/>
                <a:hlinkClick r:id="rId2"/>
              </a:rPr>
              <a:t>https://www.nature.com/articles/nature14236</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Deep reinforcement learning with double q-learning</a:t>
            </a:r>
          </a:p>
          <a:p>
            <a:pPr lvl="1"/>
            <a:r>
              <a:rPr lang="en-US" sz="1600" dirty="0">
                <a:latin typeface="Calibri Light" panose="020F0502020204030204" pitchFamily="34" charset="0"/>
                <a:cs typeface="Calibri Light" panose="020F0502020204030204" pitchFamily="34" charset="0"/>
                <a:hlinkClick r:id="rId3"/>
              </a:rPr>
              <a:t>https://arxiv.org/abs/1509.06461</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Prioritized experience replay</a:t>
            </a:r>
          </a:p>
          <a:p>
            <a:pPr lvl="1"/>
            <a:r>
              <a:rPr lang="en-US" sz="1600" dirty="0">
                <a:latin typeface="Calibri Light" panose="020F0502020204030204" pitchFamily="34" charset="0"/>
                <a:cs typeface="Calibri Light" panose="020F0502020204030204" pitchFamily="34" charset="0"/>
                <a:hlinkClick r:id="rId4"/>
              </a:rPr>
              <a:t>https://arxiv.org/abs/1511.05952</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Dueling network architectures for deep reinforcement learning</a:t>
            </a:r>
          </a:p>
          <a:p>
            <a:pPr lvl="1"/>
            <a:r>
              <a:rPr lang="en-US" sz="1600" dirty="0">
                <a:latin typeface="Calibri Light" panose="020F0502020204030204" pitchFamily="34" charset="0"/>
                <a:cs typeface="Calibri Light" panose="020F0502020204030204" pitchFamily="34" charset="0"/>
                <a:hlinkClick r:id="rId5"/>
              </a:rPr>
              <a:t>https://arxiv.org/abs/1511.06581</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Value iteration networks</a:t>
            </a:r>
          </a:p>
          <a:p>
            <a:pPr lvl="1"/>
            <a:r>
              <a:rPr lang="en-US" sz="1600" dirty="0">
                <a:latin typeface="Calibri Light" panose="020F0502020204030204" pitchFamily="34" charset="0"/>
                <a:cs typeface="Calibri Light" panose="020F0502020204030204" pitchFamily="34" charset="0"/>
                <a:hlinkClick r:id="rId6"/>
              </a:rPr>
              <a:t>https://arxiv.org/abs/1602.02867</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Rainbow: combining improvements in deep reinforcement learning</a:t>
            </a:r>
          </a:p>
          <a:p>
            <a:pPr lvl="1"/>
            <a:r>
              <a:rPr lang="en-US" sz="1600" dirty="0">
                <a:latin typeface="Calibri Light" panose="020F0502020204030204" pitchFamily="34" charset="0"/>
                <a:cs typeface="Calibri Light" panose="020F0502020204030204" pitchFamily="34" charset="0"/>
                <a:hlinkClick r:id="rId7"/>
              </a:rPr>
              <a:t>https://arxiv.org/abs/1710.02298</a:t>
            </a:r>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86</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4018993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Value Based 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Episodic memory deep Q-networks</a:t>
            </a:r>
          </a:p>
          <a:p>
            <a:pPr lvl="1"/>
            <a:r>
              <a:rPr lang="en-US" sz="1600" dirty="0">
                <a:latin typeface="Calibri Light" panose="020F0502020204030204" pitchFamily="34" charset="0"/>
                <a:cs typeface="Calibri Light" panose="020F0502020204030204" pitchFamily="34" charset="0"/>
                <a:hlinkClick r:id="rId2"/>
              </a:rPr>
              <a:t>https://arxiv.org/abs/1805.07603</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A theoretical analysis of deep Q-learning</a:t>
            </a:r>
          </a:p>
          <a:p>
            <a:pPr lvl="1"/>
            <a:r>
              <a:rPr lang="en-US" sz="1600" dirty="0">
                <a:latin typeface="Calibri Light" panose="020F0502020204030204" pitchFamily="34" charset="0"/>
                <a:cs typeface="Calibri Light" panose="020F0502020204030204" pitchFamily="34" charset="0"/>
                <a:hlinkClick r:id="rId3"/>
              </a:rPr>
              <a:t>https://arxiv.org/abs/1901.00137</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Google DeepMind's deep Q-learning playing Atari Breakout</a:t>
            </a:r>
          </a:p>
          <a:p>
            <a:pPr lvl="1"/>
            <a:r>
              <a:rPr lang="en-US" sz="1600" dirty="0">
                <a:latin typeface="Calibri Light" panose="020F0502020204030204" pitchFamily="34" charset="0"/>
                <a:cs typeface="Calibri Light" panose="020F0502020204030204" pitchFamily="34" charset="0"/>
                <a:hlinkClick r:id="rId4"/>
              </a:rPr>
              <a:t>https://www.youtube.com/watch?v=V1eYniJ0Rnk</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87</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306459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Policy Based 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Trust region policy optimization</a:t>
            </a:r>
          </a:p>
          <a:p>
            <a:pPr lvl="1"/>
            <a:r>
              <a:rPr lang="en-US" sz="1600" dirty="0">
                <a:latin typeface="Calibri Light" panose="020F0502020204030204" pitchFamily="34" charset="0"/>
                <a:cs typeface="Calibri Light" panose="020F0502020204030204" pitchFamily="34" charset="0"/>
                <a:hlinkClick r:id="rId2"/>
              </a:rPr>
              <a:t>https://arxiv.org/abs/1502.05477</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High-dimensional continuous control using generalized advantage estimation</a:t>
            </a:r>
          </a:p>
          <a:p>
            <a:pPr lvl="1"/>
            <a:r>
              <a:rPr lang="en-US" sz="1600" dirty="0">
                <a:latin typeface="Calibri Light" panose="020F0502020204030204" pitchFamily="34" charset="0"/>
                <a:cs typeface="Calibri Light" panose="020F0502020204030204" pitchFamily="34" charset="0"/>
                <a:hlinkClick r:id="rId3"/>
              </a:rPr>
              <a:t>https://arxiv.org/abs/1506.02438</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Learning continuous control policies by stochastic value gradients</a:t>
            </a:r>
          </a:p>
          <a:p>
            <a:pPr lvl="1"/>
            <a:r>
              <a:rPr lang="en-US" sz="1600" dirty="0">
                <a:latin typeface="Calibri Light" panose="020F0502020204030204" pitchFamily="34" charset="0"/>
                <a:cs typeface="Calibri Light" panose="020F0502020204030204" pitchFamily="34" charset="0"/>
                <a:hlinkClick r:id="rId4"/>
              </a:rPr>
              <a:t>https://arxiv.org/abs/1510.09142</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Asynchronous methods for deep reinforcement learning</a:t>
            </a:r>
          </a:p>
          <a:p>
            <a:pPr lvl="1"/>
            <a:r>
              <a:rPr lang="en-US" sz="1600" dirty="0">
                <a:latin typeface="Calibri Light" panose="020F0502020204030204" pitchFamily="34" charset="0"/>
                <a:cs typeface="Calibri Light" panose="020F0502020204030204" pitchFamily="34" charset="0"/>
                <a:hlinkClick r:id="rId5"/>
              </a:rPr>
              <a:t>https://arxiv.org/abs/1602.01783</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Proximal policy optimization algorithms</a:t>
            </a:r>
          </a:p>
          <a:p>
            <a:pPr lvl="1"/>
            <a:r>
              <a:rPr lang="en-US" sz="1600" dirty="0">
                <a:latin typeface="Calibri Light" panose="020F0502020204030204" pitchFamily="34" charset="0"/>
                <a:cs typeface="Calibri Light" panose="020F0502020204030204" pitchFamily="34" charset="0"/>
                <a:hlinkClick r:id="rId6"/>
              </a:rPr>
              <a:t>https://arxiv.org/abs/1707.06347</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Soft actor-critic algorithms and applications</a:t>
            </a:r>
          </a:p>
          <a:p>
            <a:pPr lvl="1"/>
            <a:r>
              <a:rPr lang="en-US" sz="1600" dirty="0">
                <a:latin typeface="Calibri Light" panose="020F0502020204030204" pitchFamily="34" charset="0"/>
                <a:cs typeface="Calibri Light" panose="020F0502020204030204" pitchFamily="34" charset="0"/>
                <a:hlinkClick r:id="rId7"/>
              </a:rPr>
              <a:t>https://arxiv.org/abs/1812.05905</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88</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084354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Model Based Methods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Thinking fast and slow with deep learning and tree search</a:t>
            </a:r>
          </a:p>
          <a:p>
            <a:pPr lvl="1"/>
            <a:r>
              <a:rPr lang="en-US" sz="1600" dirty="0">
                <a:latin typeface="Calibri Light" panose="020F0502020204030204" pitchFamily="34" charset="0"/>
                <a:cs typeface="Calibri Light" panose="020F0502020204030204" pitchFamily="34" charset="0"/>
                <a:hlinkClick r:id="rId2"/>
              </a:rPr>
              <a:t>https://arxiv.org/abs/1705.08439</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Efficient selectivity and backup operators in Monte-Carlo Tree search</a:t>
            </a:r>
          </a:p>
          <a:p>
            <a:pPr lvl="1"/>
            <a:r>
              <a:rPr lang="en-US" sz="1600" dirty="0">
                <a:latin typeface="Calibri Light" panose="020F0502020204030204" pitchFamily="34" charset="0"/>
                <a:cs typeface="Calibri Light" panose="020F0502020204030204" pitchFamily="34" charset="0"/>
                <a:hlinkClick r:id="rId3"/>
              </a:rPr>
              <a:t>https://hal.inria.fr/inria-00116992/document</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Monte Carlo Tree Search – beginners guide</a:t>
            </a:r>
          </a:p>
          <a:p>
            <a:pPr lvl="1"/>
            <a:r>
              <a:rPr lang="en-US" sz="1600" dirty="0">
                <a:latin typeface="Calibri Light" panose="020F0502020204030204" pitchFamily="34" charset="0"/>
                <a:cs typeface="Calibri Light" panose="020F0502020204030204" pitchFamily="34" charset="0"/>
                <a:hlinkClick r:id="rId4"/>
              </a:rPr>
              <a:t>https://int8.io/monte-carlo-tree-search-beginners-guide/</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A survey of Monte Carlo tree search methods</a:t>
            </a:r>
          </a:p>
          <a:p>
            <a:pPr lvl="1"/>
            <a:r>
              <a:rPr lang="en-US" sz="1600" dirty="0">
                <a:latin typeface="Calibri Light" panose="020F0502020204030204" pitchFamily="34" charset="0"/>
                <a:cs typeface="Calibri Light" panose="020F0502020204030204" pitchFamily="34" charset="0"/>
                <a:hlinkClick r:id="rId5"/>
              </a:rPr>
              <a:t>https://ieeexplore.ieee.org/document/6145622</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89</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31052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Policies</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2400" dirty="0">
                <a:latin typeface="Calibri Light" panose="020F0502020204030204" pitchFamily="34" charset="0"/>
                <a:cs typeface="Calibri Light" panose="020F0502020204030204" pitchFamily="34" charset="0"/>
                <a:sym typeface="Symbol" pitchFamily="2" charset="2"/>
              </a:rPr>
              <a:t>: S</a:t>
            </a:r>
            <a:r>
              <a:rPr lang="en-US" sz="2400" dirty="0">
                <a:latin typeface="Calibri Light" panose="020F0502020204030204" pitchFamily="34" charset="0"/>
                <a:cs typeface="Calibri Light" panose="020F0502020204030204" pitchFamily="34" charset="0"/>
              </a:rPr>
              <a:t> → A</a:t>
            </a:r>
            <a:r>
              <a:rPr lang="en-US" sz="2400" dirty="0">
                <a:latin typeface="Calibri Light" panose="020F0502020204030204" pitchFamily="34" charset="0"/>
                <a:cs typeface="Calibri Light" panose="020F0502020204030204" pitchFamily="34" charset="0"/>
                <a:sym typeface="Symbol" pitchFamily="2" charset="2"/>
              </a:rPr>
              <a:t> is a policy function </a:t>
            </a:r>
            <a:r>
              <a:rPr lang="en-US" sz="2400" dirty="0">
                <a:latin typeface="Calibri Light" panose="020F0502020204030204" pitchFamily="34" charset="0"/>
                <a:cs typeface="Calibri Light" panose="020F0502020204030204" pitchFamily="34" charset="0"/>
              </a:rPr>
              <a:t>used by the agent to take actions</a:t>
            </a:r>
          </a:p>
          <a:p>
            <a:pPr lvl="1"/>
            <a:r>
              <a:rPr lang="en-US" sz="2000" dirty="0">
                <a:latin typeface="Calibri Light" panose="020F0502020204030204" pitchFamily="34" charset="0"/>
                <a:cs typeface="Calibri Light" panose="020F0502020204030204" pitchFamily="34" charset="0"/>
                <a:sym typeface="Symbol" pitchFamily="2" charset="2"/>
              </a:rPr>
              <a:t>A policy tells an agent how to act: when in state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take action a</a:t>
            </a:r>
            <a:r>
              <a:rPr lang="en-US" sz="2000" baseline="-25000" dirty="0">
                <a:latin typeface="Calibri Light" panose="020F0502020204030204" pitchFamily="34" charset="0"/>
                <a:cs typeface="Calibri Light" panose="020F0502020204030204" pitchFamily="34" charset="0"/>
                <a:sym typeface="Symbol" pitchFamily="2" charset="2"/>
              </a:rPr>
              <a:t>t</a:t>
            </a:r>
          </a:p>
          <a:p>
            <a:pPr lvl="1"/>
            <a:r>
              <a:rPr lang="en-US" sz="2000" dirty="0">
                <a:latin typeface="Calibri Light" panose="020F0502020204030204" pitchFamily="34" charset="0"/>
                <a:cs typeface="Calibri Light" panose="020F0502020204030204" pitchFamily="34" charset="0"/>
                <a:sym typeface="Symbol" pitchFamily="2" charset="2"/>
              </a:rPr>
              <a:t>Deterministic policy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Stochastic policy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with </a:t>
            </a:r>
            <a:r>
              <a:rPr lang="en-US" sz="2000" dirty="0" err="1">
                <a:latin typeface="Calibri Light" panose="020F0502020204030204" pitchFamily="34" charset="0"/>
                <a:cs typeface="Calibri Light" panose="020F0502020204030204" pitchFamily="34" charset="0"/>
                <a:sym typeface="Symbol" pitchFamily="2" charset="2"/>
              </a:rPr>
              <a:t>pmf</a:t>
            </a:r>
            <a:r>
              <a:rPr lang="en-US" sz="2000" dirty="0">
                <a:latin typeface="Calibri Light" panose="020F0502020204030204" pitchFamily="34" charset="0"/>
                <a:cs typeface="Calibri Light" panose="020F0502020204030204" pitchFamily="34" charset="0"/>
                <a:sym typeface="Symbol" pitchFamily="2" charset="2"/>
              </a:rPr>
              <a:t> p</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endParaRPr lang="en-US" sz="2000" dirty="0">
              <a:latin typeface="Calibri Light" panose="020F0502020204030204" pitchFamily="34" charset="0"/>
              <a:cs typeface="Calibri Light" panose="020F0502020204030204" pitchFamily="34" charset="0"/>
              <a:sym typeface="Symbol" pitchFamily="2" charset="2"/>
            </a:endParaRPr>
          </a:p>
          <a:p>
            <a:r>
              <a:rPr lang="en-US" sz="2400" dirty="0">
                <a:latin typeface="Calibri Light" panose="020F0502020204030204" pitchFamily="34" charset="0"/>
                <a:cs typeface="Calibri Light" panose="020F0502020204030204" pitchFamily="34" charset="0"/>
                <a:sym typeface="Symbol" pitchFamily="2" charset="2"/>
              </a:rPr>
              <a:t>A function with parameters  is frequently used for the policy</a:t>
            </a:r>
          </a:p>
          <a:p>
            <a:pPr lvl="1"/>
            <a:r>
              <a:rPr lang="en-US" sz="2000" dirty="0">
                <a:latin typeface="Calibri Light" panose="020F0502020204030204" pitchFamily="34" charset="0"/>
                <a:cs typeface="Calibri Light" panose="020F0502020204030204" pitchFamily="34" charset="0"/>
                <a:sym typeface="Symbol" pitchFamily="2" charset="2"/>
              </a:rPr>
              <a:t>Stochastic policy 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baseline="-25000" dirty="0">
                <a:latin typeface="Calibri Light" panose="020F0502020204030204" pitchFamily="34" charset="0"/>
                <a:cs typeface="Calibri Light" panose="020F0502020204030204" pitchFamily="34" charset="0"/>
                <a:sym typeface="Symbol" pitchFamily="2" charset="2"/>
              </a:rPr>
              <a:t></a:t>
            </a:r>
            <a:r>
              <a:rPr lang="en-US" sz="2000" dirty="0">
                <a:latin typeface="Calibri Light" panose="020F0502020204030204" pitchFamily="34" charset="0"/>
                <a:cs typeface="Calibri Light" panose="020F0502020204030204" pitchFamily="34" charset="0"/>
                <a:sym typeface="Symbol" pitchFamily="2" charset="2"/>
              </a:rPr>
              <a:t>(</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with </a:t>
            </a:r>
            <a:r>
              <a:rPr lang="en-US" sz="2000" dirty="0" err="1">
                <a:latin typeface="Calibri Light" panose="020F0502020204030204" pitchFamily="34" charset="0"/>
                <a:cs typeface="Calibri Light" panose="020F0502020204030204" pitchFamily="34" charset="0"/>
                <a:sym typeface="Symbol" pitchFamily="2" charset="2"/>
              </a:rPr>
              <a:t>pmf</a:t>
            </a:r>
            <a:r>
              <a:rPr lang="en-US" sz="2000" dirty="0">
                <a:latin typeface="Calibri Light" panose="020F0502020204030204" pitchFamily="34" charset="0"/>
                <a:cs typeface="Calibri Light" panose="020F0502020204030204" pitchFamily="34" charset="0"/>
                <a:sym typeface="Symbol" pitchFamily="2" charset="2"/>
              </a:rPr>
              <a:t> p</a:t>
            </a:r>
            <a:r>
              <a:rPr lang="en-US" sz="2000" baseline="-25000" dirty="0">
                <a:latin typeface="Calibri Light" panose="020F0502020204030204" pitchFamily="34" charset="0"/>
                <a:cs typeface="Calibri Light" panose="020F0502020204030204" pitchFamily="34" charset="0"/>
                <a:sym typeface="Symbol" pitchFamily="2" charset="2"/>
              </a:rPr>
              <a:t>_</a:t>
            </a:r>
            <a:r>
              <a:rPr lang="en-US" sz="2000" dirty="0">
                <a:latin typeface="Calibri Light" panose="020F0502020204030204" pitchFamily="34" charset="0"/>
                <a:cs typeface="Calibri Light" panose="020F0502020204030204" pitchFamily="34" charset="0"/>
                <a:sym typeface="Symbol" pitchFamily="2" charset="2"/>
              </a:rPr>
              <a:t>(a</a:t>
            </a:r>
            <a:r>
              <a:rPr lang="en-US" sz="2000" baseline="-25000" dirty="0">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 | </a:t>
            </a:r>
            <a:r>
              <a:rPr lang="en-US" sz="2000" dirty="0" err="1">
                <a:latin typeface="Calibri Light" panose="020F0502020204030204" pitchFamily="34" charset="0"/>
                <a:cs typeface="Calibri Light" panose="020F0502020204030204" pitchFamily="34" charset="0"/>
                <a:sym typeface="Symbol" pitchFamily="2" charset="2"/>
              </a:rPr>
              <a:t>s</a:t>
            </a:r>
            <a:r>
              <a:rPr lang="en-US" sz="2000" baseline="-25000" dirty="0" err="1">
                <a:latin typeface="Calibri Light" panose="020F0502020204030204" pitchFamily="34" charset="0"/>
                <a:cs typeface="Calibri Light" panose="020F0502020204030204" pitchFamily="34" charset="0"/>
                <a:sym typeface="Symbol" pitchFamily="2" charset="2"/>
              </a:rPr>
              <a:t>t</a:t>
            </a:r>
            <a:r>
              <a:rPr lang="en-US" sz="2000" dirty="0">
                <a:latin typeface="Calibri Light" panose="020F0502020204030204" pitchFamily="34" charset="0"/>
                <a:cs typeface="Calibri Light" panose="020F0502020204030204" pitchFamily="34" charset="0"/>
                <a:sym typeface="Symbol" pitchFamily="2" charset="2"/>
              </a:rPr>
              <a:t>)</a:t>
            </a:r>
          </a:p>
          <a:p>
            <a:pPr lvl="1"/>
            <a:r>
              <a:rPr lang="en-US" sz="2000" dirty="0">
                <a:latin typeface="Calibri Light" panose="020F0502020204030204" pitchFamily="34" charset="0"/>
                <a:cs typeface="Calibri Light" panose="020F0502020204030204" pitchFamily="34" charset="0"/>
                <a:sym typeface="Symbol" pitchFamily="2" charset="2"/>
              </a:rPr>
              <a:t>These slides will typically use </a:t>
            </a:r>
            <a:r>
              <a:rPr lang="en-US" sz="2000" dirty="0" err="1">
                <a:latin typeface="Calibri Light" panose="020F0502020204030204" pitchFamily="34" charset="0"/>
                <a:cs typeface="Calibri Light" panose="020F0502020204030204" pitchFamily="34" charset="0"/>
                <a:sym typeface="Symbol" pitchFamily="2" charset="2"/>
              </a:rPr>
              <a:t>xNNs</a:t>
            </a:r>
            <a:r>
              <a:rPr lang="en-US" sz="2000" dirty="0">
                <a:latin typeface="Calibri Light" panose="020F0502020204030204" pitchFamily="34" charset="0"/>
                <a:cs typeface="Calibri Light" panose="020F0502020204030204" pitchFamily="34" charset="0"/>
                <a:sym typeface="Symbol" pitchFamily="2" charset="2"/>
              </a:rPr>
              <a:t> for policy functions</a:t>
            </a:r>
          </a:p>
          <a:p>
            <a:pPr lvl="2"/>
            <a:r>
              <a:rPr lang="en-US" sz="1600" dirty="0">
                <a:latin typeface="Calibri Light" panose="020F0502020204030204" pitchFamily="34" charset="0"/>
                <a:cs typeface="Calibri Light" panose="020F0502020204030204" pitchFamily="34" charset="0"/>
                <a:sym typeface="Symbol" pitchFamily="2" charset="2"/>
              </a:rPr>
              <a:t>Universal function </a:t>
            </a:r>
            <a:r>
              <a:rPr lang="en-US" sz="1600" dirty="0" err="1">
                <a:latin typeface="Calibri Light" panose="020F0502020204030204" pitchFamily="34" charset="0"/>
                <a:cs typeface="Calibri Light" panose="020F0502020204030204" pitchFamily="34" charset="0"/>
                <a:sym typeface="Symbol" pitchFamily="2" charset="2"/>
              </a:rPr>
              <a:t>approximators</a:t>
            </a:r>
            <a:endParaRPr lang="en-US" sz="1600" dirty="0">
              <a:latin typeface="Calibri Light" panose="020F0502020204030204" pitchFamily="34" charset="0"/>
              <a:cs typeface="Calibri Light" panose="020F0502020204030204" pitchFamily="34" charset="0"/>
              <a:sym typeface="Symbol" pitchFamily="2" charset="2"/>
            </a:endParaRPr>
          </a:p>
          <a:p>
            <a:pPr lvl="2"/>
            <a:r>
              <a:rPr lang="en-US" sz="1600" dirty="0">
                <a:latin typeface="Calibri Light" panose="020F0502020204030204" pitchFamily="34" charset="0"/>
                <a:cs typeface="Calibri Light" panose="020F0502020204030204" pitchFamily="34" charset="0"/>
                <a:sym typeface="Symbol" pitchFamily="2" charset="2"/>
              </a:rPr>
              <a:t>Learning a policy requires training a network</a:t>
            </a:r>
          </a:p>
          <a:p>
            <a:endParaRPr lang="en-US" sz="2000" dirty="0">
              <a:latin typeface="Calibri Light" panose="020F0502020204030204" pitchFamily="34" charset="0"/>
              <a:cs typeface="Calibri Light" panose="020F0502020204030204" pitchFamily="34" charset="0"/>
              <a:sym typeface="Symbol" pitchFamily="2" charset="2"/>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1410002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err="1">
                <a:latin typeface="Calibri Light" panose="020F0502020204030204" pitchFamily="34" charset="0"/>
                <a:cs typeface="Calibri Light" panose="020F0502020204030204" pitchFamily="34" charset="0"/>
              </a:rPr>
              <a:t>AlphaGo</a:t>
            </a:r>
            <a:endParaRPr lang="en-US" sz="4800" dirty="0">
              <a:latin typeface="Calibri Light" panose="020F0502020204030204" pitchFamily="34" charset="0"/>
              <a:cs typeface="Calibri Light" panose="020F0502020204030204" pitchFamily="34" charset="0"/>
            </a:endParaRP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Mastering the game of go with deep neural networks and tree search</a:t>
            </a:r>
          </a:p>
          <a:p>
            <a:pPr lvl="1"/>
            <a:r>
              <a:rPr lang="en-US" sz="1600" dirty="0">
                <a:latin typeface="Calibri Light" panose="020F0502020204030204" pitchFamily="34" charset="0"/>
                <a:cs typeface="Calibri Light" panose="020F0502020204030204" pitchFamily="34" charset="0"/>
                <a:hlinkClick r:id="rId2"/>
              </a:rPr>
              <a:t>https://www.nature.com/articles/nature16961</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3"/>
              </a:rPr>
              <a:t>https://storage.googleapis.com/deepmind-media/alphago/AlphaGoNaturePaper.pdf</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AlphaGo</a:t>
            </a:r>
            <a:r>
              <a:rPr lang="en-US" sz="1600" dirty="0">
                <a:latin typeface="Calibri Light" panose="020F0502020204030204" pitchFamily="34" charset="0"/>
                <a:cs typeface="Calibri Light" panose="020F0502020204030204" pitchFamily="34" charset="0"/>
              </a:rPr>
              <a:t>: using machine learning to master the ancient game of go</a:t>
            </a:r>
          </a:p>
          <a:p>
            <a:pPr lvl="1"/>
            <a:r>
              <a:rPr lang="en-US" sz="1600" dirty="0">
                <a:latin typeface="Calibri Light" panose="020F0502020204030204" pitchFamily="34" charset="0"/>
                <a:cs typeface="Calibri Light" panose="020F0502020204030204" pitchFamily="34" charset="0"/>
                <a:hlinkClick r:id="rId4"/>
              </a:rPr>
              <a:t>https://blog.google/technology/ai/alphago-machine-learning-game-go/</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90</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0460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err="1">
                <a:latin typeface="Calibri Light" panose="020F0502020204030204" pitchFamily="34" charset="0"/>
                <a:cs typeface="Calibri Light" panose="020F0502020204030204" pitchFamily="34" charset="0"/>
              </a:rPr>
              <a:t>AlphaGo</a:t>
            </a:r>
            <a:r>
              <a:rPr lang="en-US" sz="4800" dirty="0">
                <a:latin typeface="Calibri Light" panose="020F0502020204030204" pitchFamily="34" charset="0"/>
                <a:cs typeface="Calibri Light" panose="020F0502020204030204" pitchFamily="34" charset="0"/>
              </a:rPr>
              <a:t> Zero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Mastering the game of go without human knowledge</a:t>
            </a:r>
          </a:p>
          <a:p>
            <a:pPr lvl="1"/>
            <a:r>
              <a:rPr lang="en-US" sz="1600" dirty="0">
                <a:latin typeface="Calibri Light" panose="020F0502020204030204" pitchFamily="34" charset="0"/>
                <a:cs typeface="Calibri Light" panose="020F0502020204030204" pitchFamily="34" charset="0"/>
                <a:hlinkClick r:id="rId2"/>
              </a:rPr>
              <a:t>https://www.nature.com/articles/nature242702017-silver.pdf</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AlphaGo</a:t>
            </a:r>
            <a:r>
              <a:rPr lang="en-US" sz="1600" dirty="0">
                <a:latin typeface="Calibri Light" panose="020F0502020204030204" pitchFamily="34" charset="0"/>
                <a:cs typeface="Calibri Light" panose="020F0502020204030204" pitchFamily="34" charset="0"/>
              </a:rPr>
              <a:t> Zero: learning from scratch</a:t>
            </a:r>
          </a:p>
          <a:p>
            <a:pPr lvl="1"/>
            <a:r>
              <a:rPr lang="en-US" sz="1600" dirty="0">
                <a:latin typeface="Calibri Light" panose="020F0502020204030204" pitchFamily="34" charset="0"/>
                <a:cs typeface="Calibri Light" panose="020F0502020204030204" pitchFamily="34" charset="0"/>
                <a:hlinkClick r:id="rId3"/>
              </a:rPr>
              <a:t>https://deepmind.com/blog/alphago-zero-learning-scratch/</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MiniGo</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TensorFlow</a:t>
            </a:r>
            <a:r>
              <a:rPr lang="en-US" sz="1600" dirty="0">
                <a:latin typeface="Calibri Light" panose="020F0502020204030204" pitchFamily="34" charset="0"/>
                <a:cs typeface="Calibri Light" panose="020F0502020204030204" pitchFamily="34" charset="0"/>
              </a:rPr>
              <a:t> meets Andrew Jackson (</a:t>
            </a:r>
            <a:r>
              <a:rPr lang="en-US" sz="1600" dirty="0" err="1">
                <a:latin typeface="Calibri Light" panose="020F0502020204030204" pitchFamily="34" charset="0"/>
                <a:cs typeface="Calibri Light" panose="020F0502020204030204" pitchFamily="34" charset="0"/>
              </a:rPr>
              <a:t>TensorFlow</a:t>
            </a:r>
            <a:r>
              <a:rPr lang="en-US" sz="1600" dirty="0">
                <a:latin typeface="Calibri Light" panose="020F0502020204030204" pitchFamily="34" charset="0"/>
                <a:cs typeface="Calibri Light" panose="020F0502020204030204" pitchFamily="34" charset="0"/>
              </a:rPr>
              <a:t> meets)</a:t>
            </a:r>
          </a:p>
          <a:p>
            <a:pPr lvl="1"/>
            <a:r>
              <a:rPr lang="en-US" sz="1600" dirty="0">
                <a:latin typeface="Calibri Light" panose="020F0502020204030204" pitchFamily="34" charset="0"/>
                <a:cs typeface="Calibri Light" panose="020F0502020204030204" pitchFamily="34" charset="0"/>
                <a:hlinkClick r:id="rId4"/>
              </a:rPr>
              <a:t>https://www.youtube.com/watch?v=LRqlmjL3-n8</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Minigo</a:t>
            </a:r>
            <a:r>
              <a:rPr lang="en-US" sz="1600" dirty="0">
                <a:latin typeface="Calibri Light" panose="020F0502020204030204" pitchFamily="34" charset="0"/>
                <a:cs typeface="Calibri Light" panose="020F0502020204030204" pitchFamily="34" charset="0"/>
              </a:rPr>
              <a:t>: A minimalist go engine modeled after </a:t>
            </a:r>
            <a:r>
              <a:rPr lang="en-US" sz="1600" dirty="0" err="1">
                <a:latin typeface="Calibri Light" panose="020F0502020204030204" pitchFamily="34" charset="0"/>
                <a:cs typeface="Calibri Light" panose="020F0502020204030204" pitchFamily="34" charset="0"/>
              </a:rPr>
              <a:t>AlphaGo</a:t>
            </a:r>
            <a:r>
              <a:rPr lang="en-US" sz="1600" dirty="0">
                <a:latin typeface="Calibri Light" panose="020F0502020204030204" pitchFamily="34" charset="0"/>
                <a:cs typeface="Calibri Light" panose="020F0502020204030204" pitchFamily="34" charset="0"/>
              </a:rPr>
              <a:t> Zero, built on </a:t>
            </a:r>
            <a:r>
              <a:rPr lang="en-US" sz="1600" dirty="0" err="1">
                <a:latin typeface="Calibri Light" panose="020F0502020204030204" pitchFamily="34" charset="0"/>
                <a:cs typeface="Calibri Light" panose="020F0502020204030204" pitchFamily="34" charset="0"/>
              </a:rPr>
              <a:t>MuGo</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5"/>
              </a:rPr>
              <a:t>https://github.com/tensorflow/minigo</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91</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9339540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Alpha Zero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Mastering chess and shogi by self-play with a general reinforcement learning algorithm</a:t>
            </a:r>
          </a:p>
          <a:p>
            <a:pPr lvl="1"/>
            <a:r>
              <a:rPr lang="en-US" sz="1600" dirty="0">
                <a:latin typeface="Calibri Light" panose="020F0502020204030204" pitchFamily="34" charset="0"/>
                <a:cs typeface="Calibri Light" panose="020F0502020204030204" pitchFamily="34" charset="0"/>
                <a:hlinkClick r:id="rId2"/>
              </a:rPr>
              <a:t>https://arxiv.org/abs/1712.01815</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A general reinforcement learning algorithm that masters chess, shogi and go through self-play</a:t>
            </a:r>
          </a:p>
          <a:p>
            <a:pPr lvl="1"/>
            <a:r>
              <a:rPr lang="en-US" sz="1600" dirty="0">
                <a:latin typeface="Calibri Light" panose="020F0502020204030204" pitchFamily="34" charset="0"/>
                <a:cs typeface="Calibri Light" panose="020F0502020204030204" pitchFamily="34" charset="0"/>
                <a:hlinkClick r:id="rId3"/>
              </a:rPr>
              <a:t>https://deepmind.com/research/publications/general-reinforcement-learning-algorithm-masters-chess-shogi-and-go-through-self-play/</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AlphaZero</a:t>
            </a:r>
            <a:r>
              <a:rPr lang="en-US" sz="1600" dirty="0">
                <a:latin typeface="Calibri Light" panose="020F0502020204030204" pitchFamily="34" charset="0"/>
                <a:cs typeface="Calibri Light" panose="020F0502020204030204" pitchFamily="34" charset="0"/>
              </a:rPr>
              <a:t>: Shedding new light on the grand games of chess, shogi and go</a:t>
            </a:r>
          </a:p>
          <a:p>
            <a:pPr lvl="1"/>
            <a:r>
              <a:rPr lang="en-US" sz="1600" dirty="0">
                <a:latin typeface="Calibri Light" panose="020F0502020204030204" pitchFamily="34" charset="0"/>
                <a:cs typeface="Calibri Light" panose="020F0502020204030204" pitchFamily="34" charset="0"/>
                <a:hlinkClick r:id="rId4"/>
              </a:rPr>
              <a:t>https://deepmind.com/blog/alphazero-shedding-new-light-grand-games-chess-shogi-and-go/</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Deepmind</a:t>
            </a:r>
            <a:r>
              <a:rPr lang="en-US" sz="1600" dirty="0">
                <a:latin typeface="Calibri Light" panose="020F0502020204030204" pitchFamily="34" charset="0"/>
                <a:cs typeface="Calibri Light" panose="020F0502020204030204" pitchFamily="34" charset="0"/>
              </a:rPr>
              <a:t> </a:t>
            </a:r>
            <a:r>
              <a:rPr lang="en-US" sz="1600" dirty="0" err="1">
                <a:latin typeface="Calibri Light" panose="020F0502020204030204" pitchFamily="34" charset="0"/>
                <a:cs typeface="Calibri Light" panose="020F0502020204030204" pitchFamily="34" charset="0"/>
              </a:rPr>
              <a:t>AlphaZero</a:t>
            </a:r>
            <a:r>
              <a:rPr lang="en-US" sz="1600" dirty="0">
                <a:latin typeface="Calibri Light" panose="020F0502020204030204" pitchFamily="34" charset="0"/>
                <a:cs typeface="Calibri Light" panose="020F0502020204030204" pitchFamily="34" charset="0"/>
              </a:rPr>
              <a:t> - mastering games without human knowledge</a:t>
            </a:r>
          </a:p>
          <a:p>
            <a:pPr lvl="1"/>
            <a:r>
              <a:rPr lang="en-US" sz="1600" dirty="0">
                <a:latin typeface="Calibri Light" panose="020F0502020204030204" pitchFamily="34" charset="0"/>
                <a:cs typeface="Calibri Light" panose="020F0502020204030204" pitchFamily="34" charset="0"/>
                <a:hlinkClick r:id="rId5"/>
              </a:rPr>
              <a:t>https://www.youtube.com/watch?v=Wujy7OzvdJkELF</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OpenGo</a:t>
            </a:r>
            <a:r>
              <a:rPr lang="en-US" sz="1600" dirty="0">
                <a:latin typeface="Calibri Light" panose="020F0502020204030204" pitchFamily="34" charset="0"/>
                <a:cs typeface="Calibri Light" panose="020F0502020204030204" pitchFamily="34" charset="0"/>
              </a:rPr>
              <a:t>: an analysis and open reimplementation of </a:t>
            </a:r>
            <a:r>
              <a:rPr lang="en-US" sz="1600" dirty="0" err="1">
                <a:latin typeface="Calibri Light" panose="020F0502020204030204" pitchFamily="34" charset="0"/>
                <a:cs typeface="Calibri Light" panose="020F0502020204030204" pitchFamily="34" charset="0"/>
              </a:rPr>
              <a:t>AlphaZero</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6"/>
              </a:rPr>
              <a:t>https://arxiv.org/abs/1902.04522</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7"/>
              </a:rPr>
              <a:t>https://facebook.ai/developers/tools/elf-opengo</a:t>
            </a:r>
            <a:endParaRPr lang="en-US" sz="1600" dirty="0">
              <a:latin typeface="Calibri Light" panose="020F0502020204030204" pitchFamily="34" charset="0"/>
              <a:cs typeface="Calibri Light" panose="020F0502020204030204" pitchFamily="34" charset="0"/>
            </a:endParaRPr>
          </a:p>
          <a:p>
            <a:pPr lvl="1"/>
            <a:r>
              <a:rPr lang="en-US" sz="1600" dirty="0">
                <a:latin typeface="Calibri Light" panose="020F0502020204030204" pitchFamily="34" charset="0"/>
                <a:cs typeface="Calibri Light" panose="020F0502020204030204" pitchFamily="34" charset="0"/>
                <a:hlinkClick r:id="rId8"/>
              </a:rPr>
              <a:t>https://github.com/pytorch/ELF</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Leela</a:t>
            </a:r>
            <a:r>
              <a:rPr lang="en-US" sz="1600" dirty="0">
                <a:latin typeface="Calibri Light" panose="020F0502020204030204" pitchFamily="34" charset="0"/>
                <a:cs typeface="Calibri Light" panose="020F0502020204030204" pitchFamily="34" charset="0"/>
              </a:rPr>
              <a:t> chess zero</a:t>
            </a:r>
          </a:p>
          <a:p>
            <a:pPr lvl="1"/>
            <a:r>
              <a:rPr lang="en-US" sz="1600" dirty="0">
                <a:latin typeface="Calibri Light" panose="020F0502020204030204" pitchFamily="34" charset="0"/>
                <a:cs typeface="Calibri Light" panose="020F0502020204030204" pitchFamily="34" charset="0"/>
                <a:hlinkClick r:id="rId9"/>
              </a:rPr>
              <a:t>https://lczero.org</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92</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476873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Alpha Zero</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err="1">
                <a:latin typeface="Calibri Light" panose="020F0502020204030204" pitchFamily="34" charset="0"/>
                <a:cs typeface="Calibri Light" panose="020F0502020204030204" pitchFamily="34" charset="0"/>
              </a:rPr>
              <a:t>AlphaZero</a:t>
            </a:r>
            <a:r>
              <a:rPr lang="en-US" sz="1600" dirty="0">
                <a:latin typeface="Calibri Light" panose="020F0502020204030204" pitchFamily="34" charset="0"/>
                <a:cs typeface="Calibri Light" panose="020F0502020204030204" pitchFamily="34" charset="0"/>
              </a:rPr>
              <a:t>: shedding new light on the grand games of chess, shogi and Go</a:t>
            </a:r>
          </a:p>
          <a:p>
            <a:pPr lvl="1"/>
            <a:r>
              <a:rPr lang="en-US" sz="1600" dirty="0">
                <a:latin typeface="Calibri Light" panose="020F0502020204030204" pitchFamily="34" charset="0"/>
                <a:cs typeface="Calibri Light" panose="020F0502020204030204" pitchFamily="34" charset="0"/>
                <a:hlinkClick r:id="rId2"/>
              </a:rPr>
              <a:t>https://www.youtube.com/watch?v=7L2sUGcOgh0</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agadmator's</a:t>
            </a:r>
            <a:r>
              <a:rPr lang="en-US" sz="1600" dirty="0">
                <a:latin typeface="Calibri Light" panose="020F0502020204030204" pitchFamily="34" charset="0"/>
                <a:cs typeface="Calibri Light" panose="020F0502020204030204" pitchFamily="34" charset="0"/>
              </a:rPr>
              <a:t> Chess Channel</a:t>
            </a:r>
          </a:p>
          <a:p>
            <a:pPr lvl="1"/>
            <a:r>
              <a:rPr lang="en-US" sz="1600" dirty="0">
                <a:latin typeface="Calibri Light" panose="020F0502020204030204" pitchFamily="34" charset="0"/>
                <a:cs typeface="Calibri Light" panose="020F0502020204030204" pitchFamily="34" charset="0"/>
                <a:hlinkClick r:id="rId3"/>
              </a:rPr>
              <a:t>https://www.youtube.com/user/AGADMATOR/videos</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Chess24</a:t>
            </a:r>
          </a:p>
          <a:p>
            <a:pPr lvl="1"/>
            <a:r>
              <a:rPr lang="en-US" sz="1600" dirty="0">
                <a:latin typeface="Calibri Light" panose="020F0502020204030204" pitchFamily="34" charset="0"/>
                <a:cs typeface="Calibri Light" panose="020F0502020204030204" pitchFamily="34" charset="0"/>
                <a:hlinkClick r:id="rId4"/>
              </a:rPr>
              <a:t>https://www.youtube.com/user/chess24media/videos</a:t>
            </a:r>
            <a:endParaRPr lang="en-US" sz="1600" dirty="0">
              <a:latin typeface="Calibri Light" panose="020F0502020204030204" pitchFamily="34" charset="0"/>
              <a:cs typeface="Calibri Light" panose="020F0502020204030204" pitchFamily="34" charset="0"/>
            </a:endParaRPr>
          </a:p>
          <a:p>
            <a:r>
              <a:rPr lang="en-US" sz="1600" dirty="0" err="1">
                <a:latin typeface="Calibri Light" panose="020F0502020204030204" pitchFamily="34" charset="0"/>
                <a:cs typeface="Calibri Light" panose="020F0502020204030204" pitchFamily="34" charset="0"/>
              </a:rPr>
              <a:t>AlphaZero's</a:t>
            </a:r>
            <a:r>
              <a:rPr lang="en-US" sz="1600" dirty="0">
                <a:latin typeface="Calibri Light" panose="020F0502020204030204" pitchFamily="34" charset="0"/>
                <a:cs typeface="Calibri Light" panose="020F0502020204030204" pitchFamily="34" charset="0"/>
              </a:rPr>
              <a:t> attacking chess</a:t>
            </a:r>
          </a:p>
          <a:p>
            <a:pPr lvl="1"/>
            <a:r>
              <a:rPr lang="en-US" sz="1600" dirty="0">
                <a:latin typeface="Calibri Light" panose="020F0502020204030204" pitchFamily="34" charset="0"/>
                <a:cs typeface="Calibri Light" panose="020F0502020204030204" pitchFamily="34" charset="0"/>
                <a:hlinkClick r:id="rId5"/>
              </a:rPr>
              <a:t>https://www.youtube.com/watch?v=nPexHaFL1uo</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93</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2051096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Rubik’s Cube</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a:latin typeface="Calibri Light" panose="020F0502020204030204" pitchFamily="34" charset="0"/>
                <a:cs typeface="Calibri Light" panose="020F0502020204030204" pitchFamily="34" charset="0"/>
              </a:rPr>
              <a:t>Solving the Rubik's cube without human knowledge</a:t>
            </a:r>
          </a:p>
          <a:p>
            <a:pPr lvl="1"/>
            <a:r>
              <a:rPr lang="en-US" sz="1600" dirty="0">
                <a:latin typeface="Calibri Light" panose="020F0502020204030204" pitchFamily="34" charset="0"/>
                <a:cs typeface="Calibri Light" panose="020F0502020204030204" pitchFamily="34" charset="0"/>
                <a:hlinkClick r:id="rId2"/>
              </a:rPr>
              <a:t>https://arxiv.org/abs/1805.07470</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94</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1428563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495BD-3A30-734C-876B-287DB0753ADD}"/>
              </a:ext>
            </a:extLst>
          </p:cNvPr>
          <p:cNvSpPr>
            <a:spLocks noGrp="1"/>
          </p:cNvSpPr>
          <p:nvPr>
            <p:ph type="title"/>
          </p:nvPr>
        </p:nvSpPr>
        <p:spPr>
          <a:xfrm>
            <a:off x="685800" y="388095"/>
            <a:ext cx="10515600" cy="761926"/>
          </a:xfrm>
        </p:spPr>
        <p:txBody>
          <a:bodyPr>
            <a:normAutofit/>
          </a:bodyPr>
          <a:lstStyle/>
          <a:p>
            <a:r>
              <a:rPr lang="en-US" sz="4800" dirty="0">
                <a:latin typeface="Calibri Light" panose="020F0502020204030204" pitchFamily="34" charset="0"/>
                <a:cs typeface="Calibri Light" panose="020F0502020204030204" pitchFamily="34" charset="0"/>
              </a:rPr>
              <a:t>DotA2</a:t>
            </a:r>
          </a:p>
        </p:txBody>
      </p:sp>
      <p:sp>
        <p:nvSpPr>
          <p:cNvPr id="3" name="Content Placeholder 2">
            <a:extLst>
              <a:ext uri="{FF2B5EF4-FFF2-40B4-BE49-F238E27FC236}">
                <a16:creationId xmlns:a16="http://schemas.microsoft.com/office/drawing/2014/main" id="{C972DDAC-0C92-774B-A340-A137630C2085}"/>
              </a:ext>
            </a:extLst>
          </p:cNvPr>
          <p:cNvSpPr>
            <a:spLocks noGrp="1"/>
          </p:cNvSpPr>
          <p:nvPr>
            <p:ph idx="1"/>
          </p:nvPr>
        </p:nvSpPr>
        <p:spPr>
          <a:xfrm>
            <a:off x="685799" y="1605515"/>
            <a:ext cx="11201399" cy="4752755"/>
          </a:xfrm>
        </p:spPr>
        <p:txBody>
          <a:bodyPr>
            <a:noAutofit/>
          </a:bodyPr>
          <a:lstStyle/>
          <a:p>
            <a:r>
              <a:rPr lang="en-US" sz="1600" dirty="0" err="1">
                <a:latin typeface="Calibri Light" panose="020F0502020204030204" pitchFamily="34" charset="0"/>
                <a:cs typeface="Calibri Light" panose="020F0502020204030204" pitchFamily="34" charset="0"/>
              </a:rPr>
              <a:t>OpenAI</a:t>
            </a:r>
            <a:r>
              <a:rPr lang="en-US" sz="1600" dirty="0">
                <a:latin typeface="Calibri Light" panose="020F0502020204030204" pitchFamily="34" charset="0"/>
                <a:cs typeface="Calibri Light" panose="020F0502020204030204" pitchFamily="34" charset="0"/>
              </a:rPr>
              <a:t> Five</a:t>
            </a:r>
          </a:p>
          <a:p>
            <a:pPr lvl="1"/>
            <a:r>
              <a:rPr lang="en-US" sz="1600" dirty="0">
                <a:latin typeface="Calibri Light" panose="020F0502020204030204" pitchFamily="34" charset="0"/>
                <a:cs typeface="Calibri Light" panose="020F0502020204030204" pitchFamily="34" charset="0"/>
                <a:hlinkClick r:id="rId2"/>
              </a:rPr>
              <a:t>https://blog.openai.com/openai-five/</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Emergent complexity via multi-agent competition</a:t>
            </a:r>
          </a:p>
          <a:p>
            <a:pPr lvl="1"/>
            <a:r>
              <a:rPr lang="en-US" sz="1600" dirty="0">
                <a:latin typeface="Calibri Light" panose="020F0502020204030204" pitchFamily="34" charset="0"/>
                <a:cs typeface="Calibri Light" panose="020F0502020204030204" pitchFamily="34" charset="0"/>
                <a:hlinkClick r:id="rId3"/>
              </a:rPr>
              <a:t>https://arxiv.org/abs/1710.03748</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The </a:t>
            </a:r>
            <a:r>
              <a:rPr lang="en-US" sz="1600" dirty="0" err="1">
                <a:latin typeface="Calibri Light" panose="020F0502020204030204" pitchFamily="34" charset="0"/>
                <a:cs typeface="Calibri Light" panose="020F0502020204030204" pitchFamily="34" charset="0"/>
              </a:rPr>
              <a:t>Dota</a:t>
            </a:r>
            <a:r>
              <a:rPr lang="en-US" sz="1600" dirty="0">
                <a:latin typeface="Calibri Light" panose="020F0502020204030204" pitchFamily="34" charset="0"/>
                <a:cs typeface="Calibri Light" panose="020F0502020204030204" pitchFamily="34" charset="0"/>
              </a:rPr>
              <a:t> 2 bot competition</a:t>
            </a:r>
          </a:p>
          <a:p>
            <a:pPr lvl="1"/>
            <a:r>
              <a:rPr lang="en-US" sz="1600" dirty="0">
                <a:latin typeface="Calibri Light" panose="020F0502020204030204" pitchFamily="34" charset="0"/>
                <a:cs typeface="Calibri Light" panose="020F0502020204030204" pitchFamily="34" charset="0"/>
                <a:hlinkClick r:id="rId4"/>
              </a:rPr>
              <a:t>https://ieeexplore.ieee.org/abstract/document/8356682</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Calculating optimal </a:t>
            </a:r>
            <a:r>
              <a:rPr lang="en-US" sz="1600" dirty="0" err="1">
                <a:latin typeface="Calibri Light" panose="020F0502020204030204" pitchFamily="34" charset="0"/>
                <a:cs typeface="Calibri Light" panose="020F0502020204030204" pitchFamily="34" charset="0"/>
              </a:rPr>
              <a:t>jungling</a:t>
            </a:r>
            <a:r>
              <a:rPr lang="en-US" sz="1600" dirty="0">
                <a:latin typeface="Calibri Light" panose="020F0502020204030204" pitchFamily="34" charset="0"/>
                <a:cs typeface="Calibri Light" panose="020F0502020204030204" pitchFamily="34" charset="0"/>
              </a:rPr>
              <a:t> routes in DOTA2 using neural networks and genetic algorithms</a:t>
            </a:r>
          </a:p>
          <a:p>
            <a:pPr lvl="1"/>
            <a:r>
              <a:rPr lang="en-US" sz="1600" dirty="0">
                <a:latin typeface="Calibri Light" panose="020F0502020204030204" pitchFamily="34" charset="0"/>
                <a:cs typeface="Calibri Light" panose="020F0502020204030204" pitchFamily="34" charset="0"/>
                <a:hlinkClick r:id="rId5"/>
              </a:rPr>
              <a:t>https://computing.derby.ac.uk/ojs/index.php/gb/article/view/14</a:t>
            </a:r>
            <a:endParaRPr lang="en-US" sz="1600" dirty="0">
              <a:latin typeface="Calibri Light" panose="020F0502020204030204" pitchFamily="34" charset="0"/>
              <a:cs typeface="Calibri Light" panose="020F0502020204030204" pitchFamily="34" charset="0"/>
            </a:endParaRPr>
          </a:p>
          <a:p>
            <a:r>
              <a:rPr lang="en-US" sz="1600" dirty="0">
                <a:latin typeface="Calibri Light" panose="020F0502020204030204" pitchFamily="34" charset="0"/>
                <a:cs typeface="Calibri Light" panose="020F0502020204030204" pitchFamily="34" charset="0"/>
              </a:rPr>
              <a:t>Skill-based differences in </a:t>
            </a:r>
            <a:r>
              <a:rPr lang="en-US" sz="1600" dirty="0" err="1">
                <a:latin typeface="Calibri Light" panose="020F0502020204030204" pitchFamily="34" charset="0"/>
                <a:cs typeface="Calibri Light" panose="020F0502020204030204" pitchFamily="34" charset="0"/>
              </a:rPr>
              <a:t>spatio</a:t>
            </a:r>
            <a:r>
              <a:rPr lang="en-US" sz="1600" dirty="0">
                <a:latin typeface="Calibri Light" panose="020F0502020204030204" pitchFamily="34" charset="0"/>
                <a:cs typeface="Calibri Light" panose="020F0502020204030204" pitchFamily="34" charset="0"/>
              </a:rPr>
              <a:t>-temporal team </a:t>
            </a:r>
            <a:r>
              <a:rPr lang="en-US" sz="1600" dirty="0" err="1">
                <a:latin typeface="Calibri Light" panose="020F0502020204030204" pitchFamily="34" charset="0"/>
                <a:cs typeface="Calibri Light" panose="020F0502020204030204" pitchFamily="34" charset="0"/>
              </a:rPr>
              <a:t>behaviour</a:t>
            </a:r>
            <a:r>
              <a:rPr lang="en-US" sz="1600" dirty="0">
                <a:latin typeface="Calibri Light" panose="020F0502020204030204" pitchFamily="34" charset="0"/>
                <a:cs typeface="Calibri Light" panose="020F0502020204030204" pitchFamily="34" charset="0"/>
              </a:rPr>
              <a:t> in </a:t>
            </a:r>
            <a:r>
              <a:rPr lang="en-US" sz="1600" dirty="0" err="1">
                <a:latin typeface="Calibri Light" panose="020F0502020204030204" pitchFamily="34" charset="0"/>
                <a:cs typeface="Calibri Light" panose="020F0502020204030204" pitchFamily="34" charset="0"/>
              </a:rPr>
              <a:t>defence</a:t>
            </a:r>
            <a:r>
              <a:rPr lang="en-US" sz="1600" dirty="0">
                <a:latin typeface="Calibri Light" panose="020F0502020204030204" pitchFamily="34" charset="0"/>
                <a:cs typeface="Calibri Light" panose="020F0502020204030204" pitchFamily="34" charset="0"/>
              </a:rPr>
              <a:t> of the ancients 2 (</a:t>
            </a:r>
            <a:r>
              <a:rPr lang="en-US" sz="1600" dirty="0" err="1">
                <a:latin typeface="Calibri Light" panose="020F0502020204030204" pitchFamily="34" charset="0"/>
                <a:cs typeface="Calibri Light" panose="020F0502020204030204" pitchFamily="34" charset="0"/>
              </a:rPr>
              <a:t>DotA</a:t>
            </a:r>
            <a:r>
              <a:rPr lang="en-US" sz="1600" dirty="0">
                <a:latin typeface="Calibri Light" panose="020F0502020204030204" pitchFamily="34" charset="0"/>
                <a:cs typeface="Calibri Light" panose="020F0502020204030204" pitchFamily="34" charset="0"/>
              </a:rPr>
              <a:t> 2)</a:t>
            </a:r>
          </a:p>
          <a:p>
            <a:pPr lvl="1"/>
            <a:r>
              <a:rPr lang="en-US" sz="1600" dirty="0">
                <a:latin typeface="Calibri Light" panose="020F0502020204030204" pitchFamily="34" charset="0"/>
                <a:cs typeface="Calibri Light" panose="020F0502020204030204" pitchFamily="34" charset="0"/>
                <a:hlinkClick r:id="rId6"/>
              </a:rPr>
              <a:t>https://ieeexplore.ieee.org/abstract/document/7048109</a:t>
            </a:r>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a:p>
            <a:endParaRPr lang="en-US" sz="1600" dirty="0">
              <a:latin typeface="Calibri Light" panose="020F0502020204030204" pitchFamily="34" charset="0"/>
              <a:cs typeface="Calibri Light" panose="020F0502020204030204" pitchFamily="34" charset="0"/>
            </a:endParaRPr>
          </a:p>
        </p:txBody>
      </p:sp>
      <p:sp>
        <p:nvSpPr>
          <p:cNvPr id="4" name="TextBox 3">
            <a:extLst>
              <a:ext uri="{FF2B5EF4-FFF2-40B4-BE49-F238E27FC236}">
                <a16:creationId xmlns:a16="http://schemas.microsoft.com/office/drawing/2014/main" id="{EACA4B87-3740-074E-BF28-381B81776510}"/>
              </a:ext>
            </a:extLst>
          </p:cNvPr>
          <p:cNvSpPr txBox="1"/>
          <p:nvPr/>
        </p:nvSpPr>
        <p:spPr>
          <a:xfrm>
            <a:off x="5486400" y="69105"/>
            <a:ext cx="6400799" cy="276999"/>
          </a:xfrm>
          <a:prstGeom prst="rect">
            <a:avLst/>
          </a:prstGeom>
          <a:noFill/>
        </p:spPr>
        <p:txBody>
          <a:bodyPr wrap="square" rtlCol="0">
            <a:spAutoFit/>
          </a:bodyPr>
          <a:lstStyle/>
          <a:p>
            <a:pPr algn="r"/>
            <a:r>
              <a:rPr lang="en-US" sz="1200" dirty="0">
                <a:latin typeface="Calibri Light" panose="020F0502020204030204" pitchFamily="34" charset="0"/>
                <a:cs typeface="Calibri Light" panose="020F0502020204030204" pitchFamily="34" charset="0"/>
              </a:rPr>
              <a:t>UT Dallas CS6301 Special Topics in Computer Science – Convolutional Neural Networks</a:t>
            </a:r>
          </a:p>
        </p:txBody>
      </p:sp>
      <p:sp>
        <p:nvSpPr>
          <p:cNvPr id="5" name="Slide Number Placeholder 4">
            <a:extLst>
              <a:ext uri="{FF2B5EF4-FFF2-40B4-BE49-F238E27FC236}">
                <a16:creationId xmlns:a16="http://schemas.microsoft.com/office/drawing/2014/main" id="{420C1F28-5070-6B4B-A7DC-174CC98C11BD}"/>
              </a:ext>
            </a:extLst>
          </p:cNvPr>
          <p:cNvSpPr>
            <a:spLocks noGrp="1"/>
          </p:cNvSpPr>
          <p:nvPr>
            <p:ph type="sldNum" sz="quarter" idx="12"/>
          </p:nvPr>
        </p:nvSpPr>
        <p:spPr>
          <a:xfrm>
            <a:off x="9143998" y="6315740"/>
            <a:ext cx="2743200" cy="365125"/>
          </a:xfrm>
        </p:spPr>
        <p:txBody>
          <a:bodyPr/>
          <a:lstStyle/>
          <a:p>
            <a:fld id="{B7C0D8F2-DD32-9346-BE5E-4DEECA6E30E5}" type="slidenum">
              <a:rPr lang="en-US" smtClean="0">
                <a:latin typeface="Calibri Light" panose="020F0502020204030204" pitchFamily="34" charset="0"/>
                <a:cs typeface="Calibri Light" panose="020F0502020204030204" pitchFamily="34" charset="0"/>
              </a:rPr>
              <a:t>95</a:t>
            </a:fld>
            <a:endParaRPr lang="en-US" dirty="0">
              <a:latin typeface="Calibri Light" panose="020F0502020204030204" pitchFamily="34" charset="0"/>
              <a:cs typeface="Calibri Light" panose="020F0502020204030204" pitchFamily="34" charset="0"/>
            </a:endParaRPr>
          </a:p>
        </p:txBody>
      </p:sp>
    </p:spTree>
    <p:extLst>
      <p:ext uri="{BB962C8B-B14F-4D97-AF65-F5344CB8AC3E}">
        <p14:creationId xmlns:p14="http://schemas.microsoft.com/office/powerpoint/2010/main" val="377422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4419</TotalTime>
  <Words>9793</Words>
  <Application>Microsoft Macintosh PowerPoint</Application>
  <PresentationFormat>Widescreen</PresentationFormat>
  <Paragraphs>1109</Paragraphs>
  <Slides>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Symbol</vt:lpstr>
      <vt:lpstr>Office Theme</vt:lpstr>
      <vt:lpstr>Games</vt:lpstr>
      <vt:lpstr>PowerPoint Presentation</vt:lpstr>
      <vt:lpstr>Outline</vt:lpstr>
      <vt:lpstr>Motivation</vt:lpstr>
      <vt:lpstr>Why Play Games?</vt:lpstr>
      <vt:lpstr>Reinforcement Learning</vt:lpstr>
      <vt:lpstr>Agents And Environments</vt:lpstr>
      <vt:lpstr>Markov Decision Processes</vt:lpstr>
      <vt:lpstr>Policies</vt:lpstr>
      <vt:lpstr>Policies</vt:lpstr>
      <vt:lpstr>Trajectories</vt:lpstr>
      <vt:lpstr>Total Rewards</vt:lpstr>
      <vt:lpstr>The Goal Of Reinforcement Learning</vt:lpstr>
      <vt:lpstr>Value Function</vt:lpstr>
      <vt:lpstr>Action Value Function (Q Function)</vt:lpstr>
      <vt:lpstr>Bellman Equation</vt:lpstr>
      <vt:lpstr>Advantage Function</vt:lpstr>
      <vt:lpstr>Decision Making</vt:lpstr>
      <vt:lpstr>Methods</vt:lpstr>
      <vt:lpstr>Methods</vt:lpstr>
      <vt:lpstr>Sample Efficiency</vt:lpstr>
      <vt:lpstr>Sample Efficiency</vt:lpstr>
      <vt:lpstr>Examples</vt:lpstr>
      <vt:lpstr>Decision Making – Value Based</vt:lpstr>
      <vt:lpstr>Strategy</vt:lpstr>
      <vt:lpstr>Q Tables And Functions</vt:lpstr>
      <vt:lpstr>Q Learning Via A Fixed Point Equation</vt:lpstr>
      <vt:lpstr>Exploitation Vs Exploration</vt:lpstr>
      <vt:lpstr>Deep Q Network (DQN)</vt:lpstr>
      <vt:lpstr>Data</vt:lpstr>
      <vt:lpstr>Loss</vt:lpstr>
      <vt:lpstr>A Fixed Target For The Loss</vt:lpstr>
      <vt:lpstr>Double DQN Target For The Loss</vt:lpstr>
      <vt:lpstr>Dueling DQN Network Modifications</vt:lpstr>
      <vt:lpstr>Example: Atari 2600 Games</vt:lpstr>
      <vt:lpstr>Example: Atari 2600 Games</vt:lpstr>
      <vt:lpstr>Example: Atari 2600 Games</vt:lpstr>
      <vt:lpstr>Decision Making – Policy Based</vt:lpstr>
      <vt:lpstr>Strategy</vt:lpstr>
      <vt:lpstr>Policy Gradients</vt:lpstr>
      <vt:lpstr>Policy Gradients</vt:lpstr>
      <vt:lpstr>Reward To Go</vt:lpstr>
      <vt:lpstr>Baseline Removal</vt:lpstr>
      <vt:lpstr>Advantage Function</vt:lpstr>
      <vt:lpstr>Vanilla Policy Gradient Algorithm</vt:lpstr>
      <vt:lpstr>Decision Making – Model Based</vt:lpstr>
      <vt:lpstr>Strategy</vt:lpstr>
      <vt:lpstr>How To Learn A Model</vt:lpstr>
      <vt:lpstr>An Example Model Learning Algorithm</vt:lpstr>
      <vt:lpstr>Viewing Games As Trees</vt:lpstr>
      <vt:lpstr>Policy From Value Assignment And Tree Search</vt:lpstr>
      <vt:lpstr>Fixed Depth Expansion + Value Estimation</vt:lpstr>
      <vt:lpstr>Alpha Beta Pruning To Reduce The Search</vt:lpstr>
      <vt:lpstr>Monte Carlo Tree Search</vt:lpstr>
      <vt:lpstr>Monte Carlo Tree Search</vt:lpstr>
      <vt:lpstr>Monte Carlo Tree Search</vt:lpstr>
      <vt:lpstr>Monte Carlo Tree Search</vt:lpstr>
      <vt:lpstr>Monte Carlo Tree Search</vt:lpstr>
      <vt:lpstr>Example: Go</vt:lpstr>
      <vt:lpstr>Example: Go</vt:lpstr>
      <vt:lpstr>Example: Go</vt:lpstr>
      <vt:lpstr>Example: Go</vt:lpstr>
      <vt:lpstr>Example: Go</vt:lpstr>
      <vt:lpstr>Example: Go</vt:lpstr>
      <vt:lpstr>Example: Go</vt:lpstr>
      <vt:lpstr>Example: Go</vt:lpstr>
      <vt:lpstr>Example: Go</vt:lpstr>
      <vt:lpstr>Example: Go</vt:lpstr>
      <vt:lpstr>Example: Go</vt:lpstr>
      <vt:lpstr>Example: Go</vt:lpstr>
      <vt:lpstr>Example: Go</vt:lpstr>
      <vt:lpstr>Example: Go</vt:lpstr>
      <vt:lpstr>Example: Chess</vt:lpstr>
      <vt:lpstr>Example: Chess</vt:lpstr>
      <vt:lpstr>Example: Chess</vt:lpstr>
      <vt:lpstr>Example: Chess</vt:lpstr>
      <vt:lpstr>Example: Rubik’s Cube</vt:lpstr>
      <vt:lpstr>Example: Rubik’s Cube</vt:lpstr>
      <vt:lpstr>Appendix</vt:lpstr>
      <vt:lpstr>Derivation Of Policy Gradient</vt:lpstr>
      <vt:lpstr>Derivation Of EGLP Lemma</vt:lpstr>
      <vt:lpstr>References</vt:lpstr>
      <vt:lpstr>General</vt:lpstr>
      <vt:lpstr>Software</vt:lpstr>
      <vt:lpstr>Software</vt:lpstr>
      <vt:lpstr>Value Based Methods</vt:lpstr>
      <vt:lpstr>Value Based Methods</vt:lpstr>
      <vt:lpstr>Policy Based Methods</vt:lpstr>
      <vt:lpstr>Model Based Methods</vt:lpstr>
      <vt:lpstr>AlphaGo</vt:lpstr>
      <vt:lpstr>AlphaGo Zero</vt:lpstr>
      <vt:lpstr>Alpha Zero</vt:lpstr>
      <vt:lpstr>Alpha Zero</vt:lpstr>
      <vt:lpstr>Rubik’s Cube</vt:lpstr>
      <vt:lpstr>DotA2</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dc:title>
  <dc:creator>Microsoft Office User</dc:creator>
  <cp:lastModifiedBy>Microsoft Office User</cp:lastModifiedBy>
  <cp:revision>811</cp:revision>
  <cp:lastPrinted>2018-08-29T19:40:36Z</cp:lastPrinted>
  <dcterms:created xsi:type="dcterms:W3CDTF">2018-08-25T18:00:05Z</dcterms:created>
  <dcterms:modified xsi:type="dcterms:W3CDTF">2019-03-23T04:41:19Z</dcterms:modified>
</cp:coreProperties>
</file>